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6" r:id="rId9"/>
    <p:sldId id="267" r:id="rId10"/>
    <p:sldId id="268" r:id="rId11"/>
    <p:sldId id="269" r:id="rId12"/>
    <p:sldId id="270" r:id="rId13"/>
    <p:sldId id="271" r:id="rId14"/>
    <p:sldId id="272" r:id="rId15"/>
    <p:sldId id="265"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lv-LV"/>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lv-LV"/>
          </a:p>
        </p:txBody>
      </p:sp>
      <p:sp>
        <p:nvSpPr>
          <p:cNvPr id="4" name="Дата 3"/>
          <p:cNvSpPr>
            <a:spLocks noGrp="1"/>
          </p:cNvSpPr>
          <p:nvPr>
            <p:ph type="dt" sz="half" idx="10"/>
          </p:nvPr>
        </p:nvSpPr>
        <p:spPr/>
        <p:txBody>
          <a:bodyPr/>
          <a:lstStyle>
            <a:lvl1pPr>
              <a:defRPr/>
            </a:lvl1pPr>
          </a:lstStyle>
          <a:p>
            <a:pPr>
              <a:defRPr/>
            </a:pPr>
            <a:fld id="{9B311495-BCB5-4A5A-A687-A6587D9F9631}" type="datetimeFigureOut">
              <a:rPr lang="lv-LV"/>
              <a:pPr>
                <a:defRPr/>
              </a:pPr>
              <a:t>2013.10.31.</a:t>
            </a:fld>
            <a:endParaRPr lang="lv-LV"/>
          </a:p>
        </p:txBody>
      </p:sp>
      <p:sp>
        <p:nvSpPr>
          <p:cNvPr id="5" name="Нижний колонтитул 4"/>
          <p:cNvSpPr>
            <a:spLocks noGrp="1"/>
          </p:cNvSpPr>
          <p:nvPr>
            <p:ph type="ftr" sz="quarter" idx="11"/>
          </p:nvPr>
        </p:nvSpPr>
        <p:spPr/>
        <p:txBody>
          <a:bodyPr/>
          <a:lstStyle>
            <a:lvl1pPr>
              <a:defRPr/>
            </a:lvl1pPr>
          </a:lstStyle>
          <a:p>
            <a:pPr>
              <a:defRPr/>
            </a:pPr>
            <a:endParaRPr lang="lv-LV"/>
          </a:p>
        </p:txBody>
      </p:sp>
      <p:sp>
        <p:nvSpPr>
          <p:cNvPr id="6" name="Номер слайда 5"/>
          <p:cNvSpPr>
            <a:spLocks noGrp="1"/>
          </p:cNvSpPr>
          <p:nvPr>
            <p:ph type="sldNum" sz="quarter" idx="12"/>
          </p:nvPr>
        </p:nvSpPr>
        <p:spPr/>
        <p:txBody>
          <a:bodyPr/>
          <a:lstStyle>
            <a:lvl1pPr>
              <a:defRPr/>
            </a:lvl1pPr>
          </a:lstStyle>
          <a:p>
            <a:pPr>
              <a:defRPr/>
            </a:pPr>
            <a:fld id="{82C11B33-CFB7-4093-88DC-E0C8EC54912F}"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lv-LV"/>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4" name="Дата 3"/>
          <p:cNvSpPr>
            <a:spLocks noGrp="1"/>
          </p:cNvSpPr>
          <p:nvPr>
            <p:ph type="dt" sz="half" idx="10"/>
          </p:nvPr>
        </p:nvSpPr>
        <p:spPr/>
        <p:txBody>
          <a:bodyPr/>
          <a:lstStyle>
            <a:lvl1pPr>
              <a:defRPr/>
            </a:lvl1pPr>
          </a:lstStyle>
          <a:p>
            <a:pPr>
              <a:defRPr/>
            </a:pPr>
            <a:fld id="{D92293EB-143A-45EF-8A72-1A7A7FC06E9B}" type="datetimeFigureOut">
              <a:rPr lang="lv-LV"/>
              <a:pPr>
                <a:defRPr/>
              </a:pPr>
              <a:t>2013.10.31.</a:t>
            </a:fld>
            <a:endParaRPr lang="lv-LV"/>
          </a:p>
        </p:txBody>
      </p:sp>
      <p:sp>
        <p:nvSpPr>
          <p:cNvPr id="5" name="Нижний колонтитул 4"/>
          <p:cNvSpPr>
            <a:spLocks noGrp="1"/>
          </p:cNvSpPr>
          <p:nvPr>
            <p:ph type="ftr" sz="quarter" idx="11"/>
          </p:nvPr>
        </p:nvSpPr>
        <p:spPr/>
        <p:txBody>
          <a:bodyPr/>
          <a:lstStyle>
            <a:lvl1pPr>
              <a:defRPr/>
            </a:lvl1pPr>
          </a:lstStyle>
          <a:p>
            <a:pPr>
              <a:defRPr/>
            </a:pPr>
            <a:endParaRPr lang="lv-LV"/>
          </a:p>
        </p:txBody>
      </p:sp>
      <p:sp>
        <p:nvSpPr>
          <p:cNvPr id="6" name="Номер слайда 5"/>
          <p:cNvSpPr>
            <a:spLocks noGrp="1"/>
          </p:cNvSpPr>
          <p:nvPr>
            <p:ph type="sldNum" sz="quarter" idx="12"/>
          </p:nvPr>
        </p:nvSpPr>
        <p:spPr/>
        <p:txBody>
          <a:bodyPr/>
          <a:lstStyle>
            <a:lvl1pPr>
              <a:defRPr/>
            </a:lvl1pPr>
          </a:lstStyle>
          <a:p>
            <a:pPr>
              <a:defRPr/>
            </a:pPr>
            <a:fld id="{BE4EDEC8-48F8-4F40-87AA-C6CD30F719A1}"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lv-LV"/>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4" name="Дата 3"/>
          <p:cNvSpPr>
            <a:spLocks noGrp="1"/>
          </p:cNvSpPr>
          <p:nvPr>
            <p:ph type="dt" sz="half" idx="10"/>
          </p:nvPr>
        </p:nvSpPr>
        <p:spPr/>
        <p:txBody>
          <a:bodyPr/>
          <a:lstStyle>
            <a:lvl1pPr>
              <a:defRPr/>
            </a:lvl1pPr>
          </a:lstStyle>
          <a:p>
            <a:pPr>
              <a:defRPr/>
            </a:pPr>
            <a:fld id="{E3EB75F0-B3C9-4A7A-9DA9-C8EF55704D87}" type="datetimeFigureOut">
              <a:rPr lang="lv-LV"/>
              <a:pPr>
                <a:defRPr/>
              </a:pPr>
              <a:t>2013.10.31.</a:t>
            </a:fld>
            <a:endParaRPr lang="lv-LV"/>
          </a:p>
        </p:txBody>
      </p:sp>
      <p:sp>
        <p:nvSpPr>
          <p:cNvPr id="5" name="Нижний колонтитул 4"/>
          <p:cNvSpPr>
            <a:spLocks noGrp="1"/>
          </p:cNvSpPr>
          <p:nvPr>
            <p:ph type="ftr" sz="quarter" idx="11"/>
          </p:nvPr>
        </p:nvSpPr>
        <p:spPr/>
        <p:txBody>
          <a:bodyPr/>
          <a:lstStyle>
            <a:lvl1pPr>
              <a:defRPr/>
            </a:lvl1pPr>
          </a:lstStyle>
          <a:p>
            <a:pPr>
              <a:defRPr/>
            </a:pPr>
            <a:endParaRPr lang="lv-LV"/>
          </a:p>
        </p:txBody>
      </p:sp>
      <p:sp>
        <p:nvSpPr>
          <p:cNvPr id="6" name="Номер слайда 5"/>
          <p:cNvSpPr>
            <a:spLocks noGrp="1"/>
          </p:cNvSpPr>
          <p:nvPr>
            <p:ph type="sldNum" sz="quarter" idx="12"/>
          </p:nvPr>
        </p:nvSpPr>
        <p:spPr/>
        <p:txBody>
          <a:bodyPr/>
          <a:lstStyle>
            <a:lvl1pPr>
              <a:defRPr/>
            </a:lvl1pPr>
          </a:lstStyle>
          <a:p>
            <a:pPr>
              <a:defRPr/>
            </a:pPr>
            <a:fld id="{24AD32A0-0991-451F-A5E8-0B44988BA54A}"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lv-LV"/>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4" name="Дата 3"/>
          <p:cNvSpPr>
            <a:spLocks noGrp="1"/>
          </p:cNvSpPr>
          <p:nvPr>
            <p:ph type="dt" sz="half" idx="10"/>
          </p:nvPr>
        </p:nvSpPr>
        <p:spPr/>
        <p:txBody>
          <a:bodyPr/>
          <a:lstStyle>
            <a:lvl1pPr>
              <a:defRPr/>
            </a:lvl1pPr>
          </a:lstStyle>
          <a:p>
            <a:pPr>
              <a:defRPr/>
            </a:pPr>
            <a:fld id="{B19F9B99-64D0-4E34-8AE8-70B2B46E2573}" type="datetimeFigureOut">
              <a:rPr lang="lv-LV"/>
              <a:pPr>
                <a:defRPr/>
              </a:pPr>
              <a:t>2013.10.31.</a:t>
            </a:fld>
            <a:endParaRPr lang="lv-LV"/>
          </a:p>
        </p:txBody>
      </p:sp>
      <p:sp>
        <p:nvSpPr>
          <p:cNvPr id="5" name="Нижний колонтитул 4"/>
          <p:cNvSpPr>
            <a:spLocks noGrp="1"/>
          </p:cNvSpPr>
          <p:nvPr>
            <p:ph type="ftr" sz="quarter" idx="11"/>
          </p:nvPr>
        </p:nvSpPr>
        <p:spPr/>
        <p:txBody>
          <a:bodyPr/>
          <a:lstStyle>
            <a:lvl1pPr>
              <a:defRPr/>
            </a:lvl1pPr>
          </a:lstStyle>
          <a:p>
            <a:pPr>
              <a:defRPr/>
            </a:pPr>
            <a:endParaRPr lang="lv-LV"/>
          </a:p>
        </p:txBody>
      </p:sp>
      <p:sp>
        <p:nvSpPr>
          <p:cNvPr id="6" name="Номер слайда 5"/>
          <p:cNvSpPr>
            <a:spLocks noGrp="1"/>
          </p:cNvSpPr>
          <p:nvPr>
            <p:ph type="sldNum" sz="quarter" idx="12"/>
          </p:nvPr>
        </p:nvSpPr>
        <p:spPr/>
        <p:txBody>
          <a:bodyPr/>
          <a:lstStyle>
            <a:lvl1pPr>
              <a:defRPr/>
            </a:lvl1pPr>
          </a:lstStyle>
          <a:p>
            <a:pPr>
              <a:defRPr/>
            </a:pPr>
            <a:fld id="{4AF06A01-7660-474E-98DE-2C0B6AF40FA5}"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lv-LV"/>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55AF6D4-A602-4434-86A9-4D90AD5B0555}" type="datetimeFigureOut">
              <a:rPr lang="lv-LV"/>
              <a:pPr>
                <a:defRPr/>
              </a:pPr>
              <a:t>2013.10.31.</a:t>
            </a:fld>
            <a:endParaRPr lang="lv-LV"/>
          </a:p>
        </p:txBody>
      </p:sp>
      <p:sp>
        <p:nvSpPr>
          <p:cNvPr id="5" name="Нижний колонтитул 4"/>
          <p:cNvSpPr>
            <a:spLocks noGrp="1"/>
          </p:cNvSpPr>
          <p:nvPr>
            <p:ph type="ftr" sz="quarter" idx="11"/>
          </p:nvPr>
        </p:nvSpPr>
        <p:spPr/>
        <p:txBody>
          <a:bodyPr/>
          <a:lstStyle>
            <a:lvl1pPr>
              <a:defRPr/>
            </a:lvl1pPr>
          </a:lstStyle>
          <a:p>
            <a:pPr>
              <a:defRPr/>
            </a:pPr>
            <a:endParaRPr lang="lv-LV"/>
          </a:p>
        </p:txBody>
      </p:sp>
      <p:sp>
        <p:nvSpPr>
          <p:cNvPr id="6" name="Номер слайда 5"/>
          <p:cNvSpPr>
            <a:spLocks noGrp="1"/>
          </p:cNvSpPr>
          <p:nvPr>
            <p:ph type="sldNum" sz="quarter" idx="12"/>
          </p:nvPr>
        </p:nvSpPr>
        <p:spPr/>
        <p:txBody>
          <a:bodyPr/>
          <a:lstStyle>
            <a:lvl1pPr>
              <a:defRPr/>
            </a:lvl1pPr>
          </a:lstStyle>
          <a:p>
            <a:pPr>
              <a:defRPr/>
            </a:pPr>
            <a:fld id="{6851D93A-CC42-45B4-82C4-DF548B02C163}"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lv-LV"/>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5" name="Дата 3"/>
          <p:cNvSpPr>
            <a:spLocks noGrp="1"/>
          </p:cNvSpPr>
          <p:nvPr>
            <p:ph type="dt" sz="half" idx="10"/>
          </p:nvPr>
        </p:nvSpPr>
        <p:spPr/>
        <p:txBody>
          <a:bodyPr/>
          <a:lstStyle>
            <a:lvl1pPr>
              <a:defRPr/>
            </a:lvl1pPr>
          </a:lstStyle>
          <a:p>
            <a:pPr>
              <a:defRPr/>
            </a:pPr>
            <a:fld id="{8370D87A-929A-40D2-A3F6-8B18F345E985}" type="datetimeFigureOut">
              <a:rPr lang="lv-LV"/>
              <a:pPr>
                <a:defRPr/>
              </a:pPr>
              <a:t>2013.10.31.</a:t>
            </a:fld>
            <a:endParaRPr lang="lv-LV"/>
          </a:p>
        </p:txBody>
      </p:sp>
      <p:sp>
        <p:nvSpPr>
          <p:cNvPr id="6" name="Нижний колонтитул 4"/>
          <p:cNvSpPr>
            <a:spLocks noGrp="1"/>
          </p:cNvSpPr>
          <p:nvPr>
            <p:ph type="ftr" sz="quarter" idx="11"/>
          </p:nvPr>
        </p:nvSpPr>
        <p:spPr/>
        <p:txBody>
          <a:bodyPr/>
          <a:lstStyle>
            <a:lvl1pPr>
              <a:defRPr/>
            </a:lvl1pPr>
          </a:lstStyle>
          <a:p>
            <a:pPr>
              <a:defRPr/>
            </a:pPr>
            <a:endParaRPr lang="lv-LV"/>
          </a:p>
        </p:txBody>
      </p:sp>
      <p:sp>
        <p:nvSpPr>
          <p:cNvPr id="7" name="Номер слайда 5"/>
          <p:cNvSpPr>
            <a:spLocks noGrp="1"/>
          </p:cNvSpPr>
          <p:nvPr>
            <p:ph type="sldNum" sz="quarter" idx="12"/>
          </p:nvPr>
        </p:nvSpPr>
        <p:spPr/>
        <p:txBody>
          <a:bodyPr/>
          <a:lstStyle>
            <a:lvl1pPr>
              <a:defRPr/>
            </a:lvl1pPr>
          </a:lstStyle>
          <a:p>
            <a:pPr>
              <a:defRPr/>
            </a:pPr>
            <a:fld id="{F80693B4-5A66-41B7-B437-3B5703E1C7DB}"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lv-LV"/>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7" name="Дата 3"/>
          <p:cNvSpPr>
            <a:spLocks noGrp="1"/>
          </p:cNvSpPr>
          <p:nvPr>
            <p:ph type="dt" sz="half" idx="10"/>
          </p:nvPr>
        </p:nvSpPr>
        <p:spPr/>
        <p:txBody>
          <a:bodyPr/>
          <a:lstStyle>
            <a:lvl1pPr>
              <a:defRPr/>
            </a:lvl1pPr>
          </a:lstStyle>
          <a:p>
            <a:pPr>
              <a:defRPr/>
            </a:pPr>
            <a:fld id="{C3E4BE17-DB72-4EE1-9969-E069FB822C57}" type="datetimeFigureOut">
              <a:rPr lang="lv-LV"/>
              <a:pPr>
                <a:defRPr/>
              </a:pPr>
              <a:t>2013.10.31.</a:t>
            </a:fld>
            <a:endParaRPr lang="lv-LV"/>
          </a:p>
        </p:txBody>
      </p:sp>
      <p:sp>
        <p:nvSpPr>
          <p:cNvPr id="8" name="Нижний колонтитул 4"/>
          <p:cNvSpPr>
            <a:spLocks noGrp="1"/>
          </p:cNvSpPr>
          <p:nvPr>
            <p:ph type="ftr" sz="quarter" idx="11"/>
          </p:nvPr>
        </p:nvSpPr>
        <p:spPr/>
        <p:txBody>
          <a:bodyPr/>
          <a:lstStyle>
            <a:lvl1pPr>
              <a:defRPr/>
            </a:lvl1pPr>
          </a:lstStyle>
          <a:p>
            <a:pPr>
              <a:defRPr/>
            </a:pPr>
            <a:endParaRPr lang="lv-LV"/>
          </a:p>
        </p:txBody>
      </p:sp>
      <p:sp>
        <p:nvSpPr>
          <p:cNvPr id="9" name="Номер слайда 5"/>
          <p:cNvSpPr>
            <a:spLocks noGrp="1"/>
          </p:cNvSpPr>
          <p:nvPr>
            <p:ph type="sldNum" sz="quarter" idx="12"/>
          </p:nvPr>
        </p:nvSpPr>
        <p:spPr/>
        <p:txBody>
          <a:bodyPr/>
          <a:lstStyle>
            <a:lvl1pPr>
              <a:defRPr/>
            </a:lvl1pPr>
          </a:lstStyle>
          <a:p>
            <a:pPr>
              <a:defRPr/>
            </a:pPr>
            <a:fld id="{C5C088CC-CE8F-4B2B-BE07-AF3C0BA8A37A}"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lv-LV"/>
          </a:p>
        </p:txBody>
      </p:sp>
      <p:sp>
        <p:nvSpPr>
          <p:cNvPr id="3" name="Дата 3"/>
          <p:cNvSpPr>
            <a:spLocks noGrp="1"/>
          </p:cNvSpPr>
          <p:nvPr>
            <p:ph type="dt" sz="half" idx="10"/>
          </p:nvPr>
        </p:nvSpPr>
        <p:spPr/>
        <p:txBody>
          <a:bodyPr/>
          <a:lstStyle>
            <a:lvl1pPr>
              <a:defRPr/>
            </a:lvl1pPr>
          </a:lstStyle>
          <a:p>
            <a:pPr>
              <a:defRPr/>
            </a:pPr>
            <a:fld id="{69CF30E2-A835-4ADD-A40F-5CE8F9F70C1E}" type="datetimeFigureOut">
              <a:rPr lang="lv-LV"/>
              <a:pPr>
                <a:defRPr/>
              </a:pPr>
              <a:t>2013.10.31.</a:t>
            </a:fld>
            <a:endParaRPr lang="lv-LV"/>
          </a:p>
        </p:txBody>
      </p:sp>
      <p:sp>
        <p:nvSpPr>
          <p:cNvPr id="4" name="Нижний колонтитул 4"/>
          <p:cNvSpPr>
            <a:spLocks noGrp="1"/>
          </p:cNvSpPr>
          <p:nvPr>
            <p:ph type="ftr" sz="quarter" idx="11"/>
          </p:nvPr>
        </p:nvSpPr>
        <p:spPr/>
        <p:txBody>
          <a:bodyPr/>
          <a:lstStyle>
            <a:lvl1pPr>
              <a:defRPr/>
            </a:lvl1pPr>
          </a:lstStyle>
          <a:p>
            <a:pPr>
              <a:defRPr/>
            </a:pPr>
            <a:endParaRPr lang="lv-LV"/>
          </a:p>
        </p:txBody>
      </p:sp>
      <p:sp>
        <p:nvSpPr>
          <p:cNvPr id="5" name="Номер слайда 5"/>
          <p:cNvSpPr>
            <a:spLocks noGrp="1"/>
          </p:cNvSpPr>
          <p:nvPr>
            <p:ph type="sldNum" sz="quarter" idx="12"/>
          </p:nvPr>
        </p:nvSpPr>
        <p:spPr/>
        <p:txBody>
          <a:bodyPr/>
          <a:lstStyle>
            <a:lvl1pPr>
              <a:defRPr/>
            </a:lvl1pPr>
          </a:lstStyle>
          <a:p>
            <a:pPr>
              <a:defRPr/>
            </a:pPr>
            <a:fld id="{F93C9510-C429-48B8-8F1F-06C7593B489F}"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238DDA15-E3E3-4B2F-980F-D00099E2E254}" type="datetimeFigureOut">
              <a:rPr lang="lv-LV"/>
              <a:pPr>
                <a:defRPr/>
              </a:pPr>
              <a:t>2013.10.31.</a:t>
            </a:fld>
            <a:endParaRPr lang="lv-LV"/>
          </a:p>
        </p:txBody>
      </p:sp>
      <p:sp>
        <p:nvSpPr>
          <p:cNvPr id="3" name="Нижний колонтитул 4"/>
          <p:cNvSpPr>
            <a:spLocks noGrp="1"/>
          </p:cNvSpPr>
          <p:nvPr>
            <p:ph type="ftr" sz="quarter" idx="11"/>
          </p:nvPr>
        </p:nvSpPr>
        <p:spPr/>
        <p:txBody>
          <a:bodyPr/>
          <a:lstStyle>
            <a:lvl1pPr>
              <a:defRPr/>
            </a:lvl1pPr>
          </a:lstStyle>
          <a:p>
            <a:pPr>
              <a:defRPr/>
            </a:pPr>
            <a:endParaRPr lang="lv-LV"/>
          </a:p>
        </p:txBody>
      </p:sp>
      <p:sp>
        <p:nvSpPr>
          <p:cNvPr id="4" name="Номер слайда 5"/>
          <p:cNvSpPr>
            <a:spLocks noGrp="1"/>
          </p:cNvSpPr>
          <p:nvPr>
            <p:ph type="sldNum" sz="quarter" idx="12"/>
          </p:nvPr>
        </p:nvSpPr>
        <p:spPr/>
        <p:txBody>
          <a:bodyPr/>
          <a:lstStyle>
            <a:lvl1pPr>
              <a:defRPr/>
            </a:lvl1pPr>
          </a:lstStyle>
          <a:p>
            <a:pPr>
              <a:defRPr/>
            </a:pPr>
            <a:fld id="{8C9D5F32-7CBD-4B69-A94D-641DCB842E37}"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lv-LV"/>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D4F63AD-2D2E-4BBD-8AC3-2FA67393E846}" type="datetimeFigureOut">
              <a:rPr lang="lv-LV"/>
              <a:pPr>
                <a:defRPr/>
              </a:pPr>
              <a:t>2013.10.31.</a:t>
            </a:fld>
            <a:endParaRPr lang="lv-LV"/>
          </a:p>
        </p:txBody>
      </p:sp>
      <p:sp>
        <p:nvSpPr>
          <p:cNvPr id="6" name="Нижний колонтитул 4"/>
          <p:cNvSpPr>
            <a:spLocks noGrp="1"/>
          </p:cNvSpPr>
          <p:nvPr>
            <p:ph type="ftr" sz="quarter" idx="11"/>
          </p:nvPr>
        </p:nvSpPr>
        <p:spPr/>
        <p:txBody>
          <a:bodyPr/>
          <a:lstStyle>
            <a:lvl1pPr>
              <a:defRPr/>
            </a:lvl1pPr>
          </a:lstStyle>
          <a:p>
            <a:pPr>
              <a:defRPr/>
            </a:pPr>
            <a:endParaRPr lang="lv-LV"/>
          </a:p>
        </p:txBody>
      </p:sp>
      <p:sp>
        <p:nvSpPr>
          <p:cNvPr id="7" name="Номер слайда 5"/>
          <p:cNvSpPr>
            <a:spLocks noGrp="1"/>
          </p:cNvSpPr>
          <p:nvPr>
            <p:ph type="sldNum" sz="quarter" idx="12"/>
          </p:nvPr>
        </p:nvSpPr>
        <p:spPr/>
        <p:txBody>
          <a:bodyPr/>
          <a:lstStyle>
            <a:lvl1pPr>
              <a:defRPr/>
            </a:lvl1pPr>
          </a:lstStyle>
          <a:p>
            <a:pPr>
              <a:defRPr/>
            </a:pPr>
            <a:fld id="{51EDD9CE-9DC5-4E80-AEA9-5D297BA982CD}"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lv-LV"/>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946648C-265E-4AB1-8D1C-D41DA9C72E98}" type="datetimeFigureOut">
              <a:rPr lang="lv-LV"/>
              <a:pPr>
                <a:defRPr/>
              </a:pPr>
              <a:t>2013.10.31.</a:t>
            </a:fld>
            <a:endParaRPr lang="lv-LV"/>
          </a:p>
        </p:txBody>
      </p:sp>
      <p:sp>
        <p:nvSpPr>
          <p:cNvPr id="6" name="Нижний колонтитул 4"/>
          <p:cNvSpPr>
            <a:spLocks noGrp="1"/>
          </p:cNvSpPr>
          <p:nvPr>
            <p:ph type="ftr" sz="quarter" idx="11"/>
          </p:nvPr>
        </p:nvSpPr>
        <p:spPr/>
        <p:txBody>
          <a:bodyPr/>
          <a:lstStyle>
            <a:lvl1pPr>
              <a:defRPr/>
            </a:lvl1pPr>
          </a:lstStyle>
          <a:p>
            <a:pPr>
              <a:defRPr/>
            </a:pPr>
            <a:endParaRPr lang="lv-LV"/>
          </a:p>
        </p:txBody>
      </p:sp>
      <p:sp>
        <p:nvSpPr>
          <p:cNvPr id="7" name="Номер слайда 5"/>
          <p:cNvSpPr>
            <a:spLocks noGrp="1"/>
          </p:cNvSpPr>
          <p:nvPr>
            <p:ph type="sldNum" sz="quarter" idx="12"/>
          </p:nvPr>
        </p:nvSpPr>
        <p:spPr/>
        <p:txBody>
          <a:bodyPr/>
          <a:lstStyle>
            <a:lvl1pPr>
              <a:defRPr/>
            </a:lvl1pPr>
          </a:lstStyle>
          <a:p>
            <a:pPr>
              <a:defRPr/>
            </a:pPr>
            <a:fld id="{B32F3620-CD95-4DD7-93BB-79C4B2E57909}"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lv-LV" smtClean="0"/>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lv-LV"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6ADCF55-9B07-4366-84B6-558E67DF4BC8}" type="datetimeFigureOut">
              <a:rPr lang="lv-LV"/>
              <a:pPr>
                <a:defRPr/>
              </a:pPr>
              <a:t>2013.10.31.</a:t>
            </a:fld>
            <a:endParaRPr lang="lv-LV"/>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v-LV"/>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FD049FF-0638-47A4-9D71-CF73C15FC3F1}"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ludzasbiblio.lv/lv/vecak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rezeknesbiblioteka.lv/index.php/rzekne-internet" TargetMode="External"/><Relationship Id="rId2" Type="http://schemas.openxmlformats.org/officeDocument/2006/relationships/hyperlink" Target="http://www.rezeknesbiblioteka.lv/index.php/mapes" TargetMode="External"/><Relationship Id="rId1" Type="http://schemas.openxmlformats.org/officeDocument/2006/relationships/slideLayout" Target="../slideLayouts/slideLayout2.xml"/><Relationship Id="rId5" Type="http://schemas.openxmlformats.org/officeDocument/2006/relationships/hyperlink" Target="http://www.rezeknesbiblioteka.lv/index.php/skaiti-latgaliski" TargetMode="External"/><Relationship Id="rId4" Type="http://schemas.openxmlformats.org/officeDocument/2006/relationships/hyperlink" Target="http://www.rezeknesbiblioteka.lv/index.php/latgale-internet"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bauskasbiblioteka.lv/mape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gulbenesbiblioteka.lv/index.php/lv/novads/karte/" TargetMode="External"/><Relationship Id="rId2" Type="http://schemas.openxmlformats.org/officeDocument/2006/relationships/hyperlink" Target="http://www.gulbenesbiblioteka.lv/index.php/lv/eresursi/" TargetMode="External"/><Relationship Id="rId1" Type="http://schemas.openxmlformats.org/officeDocument/2006/relationships/slideLayout" Target="../slideLayouts/slideLayout2.xml"/><Relationship Id="rId6" Type="http://schemas.openxmlformats.org/officeDocument/2006/relationships/hyperlink" Target="http://www.gulbenesbiblioteka.lv/index.php/lv/novads/fotokolekcija/" TargetMode="External"/><Relationship Id="rId5" Type="http://schemas.openxmlformats.org/officeDocument/2006/relationships/hyperlink" Target="http://www.gulbenesbiblioteka.lv/index.php/lv/novads/literati/autografs2/" TargetMode="External"/><Relationship Id="rId4" Type="http://schemas.openxmlformats.org/officeDocument/2006/relationships/hyperlink" Target="http://www.gulbenesbiblioteka.lv/index.php/lv/novads/literati/autograf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gulbenesbiblioteka.lv/index.php/lv/eresursi/izstades/" TargetMode="External"/><Relationship Id="rId2" Type="http://schemas.openxmlformats.org/officeDocument/2006/relationships/hyperlink" Target="http://www.gulbenesbiblioteka.lv/index.php/lv/novads/kolekcijas/fot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dinaburgascietoksnis.lcb.lv/" TargetMode="External"/><Relationship Id="rId2" Type="http://schemas.openxmlformats.org/officeDocument/2006/relationships/hyperlink" Target="http://www.lcb.lv/?lang=lv&amp;nod=Laikraksti"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lcb.lv/?lang=lv&amp;nod=Daugavpils_novadnieki" TargetMode="External"/><Relationship Id="rId2" Type="http://schemas.openxmlformats.org/officeDocument/2006/relationships/hyperlink" Target="http://www.lcb.lv/dziesmotalatgale/" TargetMode="External"/><Relationship Id="rId1" Type="http://schemas.openxmlformats.org/officeDocument/2006/relationships/slideLayout" Target="../slideLayouts/slideLayout2.xml"/><Relationship Id="rId4" Type="http://schemas.openxmlformats.org/officeDocument/2006/relationships/hyperlink" Target="http://www.lcb.lv/anitaliepa/"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lira.lanet.lv/F/?func=find-b-0&amp;local_base=letonika"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457200"/>
          </a:xfrm>
          <a:prstGeom prst="rect">
            <a:avLst/>
          </a:prstGeom>
          <a:solidFill>
            <a:srgbClr val="FFFFFF"/>
          </a:solidFill>
          <a:ln w="9525">
            <a:noFill/>
            <a:miter lim="800000"/>
            <a:headEnd/>
            <a:tailEnd/>
          </a:ln>
        </p:spPr>
        <p:txBody>
          <a:bodyPr wrap="none" lIns="47610" tIns="76176" rIns="47610" bIns="142830" anchor="ctr">
            <a:spAutoFit/>
          </a:bodyPr>
          <a:lstStyle/>
          <a:p>
            <a:endParaRPr lang="en-US"/>
          </a:p>
        </p:txBody>
      </p:sp>
      <p:pic>
        <p:nvPicPr>
          <p:cNvPr id="2051" name="Picture 1"/>
          <p:cNvPicPr>
            <a:picLocks noChangeAspect="1" noChangeArrowheads="1"/>
          </p:cNvPicPr>
          <p:nvPr/>
        </p:nvPicPr>
        <p:blipFill>
          <a:blip r:embed="rId2" cstate="print"/>
          <a:srcRect l="14821" t="13669" r="30739" b="58983"/>
          <a:stretch>
            <a:fillRect/>
          </a:stretch>
        </p:blipFill>
        <p:spPr bwMode="auto">
          <a:xfrm>
            <a:off x="1403350" y="1700213"/>
            <a:ext cx="6562725" cy="3095625"/>
          </a:xfrm>
          <a:prstGeom prst="rect">
            <a:avLst/>
          </a:prstGeom>
          <a:noFill/>
          <a:ln w="9525">
            <a:noFill/>
            <a:miter lim="800000"/>
            <a:headEnd/>
            <a:tailEnd/>
          </a:ln>
        </p:spPr>
      </p:pic>
      <p:sp>
        <p:nvSpPr>
          <p:cNvPr id="2052" name="Rectangle 3"/>
          <p:cNvSpPr>
            <a:spLocks noChangeArrowheads="1"/>
          </p:cNvSpPr>
          <p:nvPr/>
        </p:nvSpPr>
        <p:spPr bwMode="auto">
          <a:xfrm>
            <a:off x="0" y="3552825"/>
            <a:ext cx="9144000" cy="0"/>
          </a:xfrm>
          <a:prstGeom prst="rect">
            <a:avLst/>
          </a:prstGeom>
          <a:solidFill>
            <a:srgbClr val="FFFFFF"/>
          </a:solidFill>
          <a:ln w="9525">
            <a:noFill/>
            <a:miter lim="800000"/>
            <a:headEnd/>
            <a:tailEnd/>
          </a:ln>
        </p:spPr>
        <p:txBody>
          <a:bodyPr wrap="none" lIns="47610" tIns="76176" rIns="47610" bIns="142830"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Содержимое 2"/>
          <p:cNvSpPr>
            <a:spLocks noGrp="1"/>
          </p:cNvSpPr>
          <p:nvPr>
            <p:ph idx="1"/>
          </p:nvPr>
        </p:nvSpPr>
        <p:spPr/>
        <p:txBody>
          <a:bodyPr/>
          <a:lstStyle/>
          <a:p>
            <a:pPr eaLnBrk="1" hangingPunct="1"/>
            <a:r>
              <a:rPr lang="lv-LV" sz="2400" b="1" dirty="0" smtClean="0">
                <a:solidFill>
                  <a:srgbClr val="0070C0"/>
                </a:solidFill>
                <a:latin typeface="Times New Roman" pitchFamily="18" charset="0"/>
                <a:cs typeface="Times New Roman" pitchFamily="18" charset="0"/>
              </a:rPr>
              <a:t>Andris Vilks </a:t>
            </a:r>
            <a:r>
              <a:rPr lang="lv-LV" sz="2400" b="1" dirty="0" smtClean="0">
                <a:latin typeface="Times New Roman" pitchFamily="18" charset="0"/>
                <a:cs typeface="Times New Roman" pitchFamily="18" charset="0"/>
              </a:rPr>
              <a:t>uzsvēra novadpētniecības lielo nozīmi globalizācijas laikmetā "Ir svarīgi runāt par sava novada vēsturi, atmiņām un vērtībām, lai ikvienam no mums būtu lepnums par savu identitāti. Mēs dzīvojam digitālā pasaulē, bet arī šeit mēs varam veidot savu reģionu atmiņu materiālus. Nacionālā bibliotēka cenšas domāt par visām šīm lietām. "</a:t>
            </a:r>
            <a:endParaRPr lang="lv-LV" sz="2400" dirty="0" smtClean="0">
              <a:latin typeface="Times New Roman" pitchFamily="18" charset="0"/>
              <a:cs typeface="Times New Roman" pitchFamily="18" charset="0"/>
            </a:endParaRPr>
          </a:p>
          <a:p>
            <a:pPr eaLnBrk="1" hangingPunct="1"/>
            <a:endParaRPr lang="lv-LV"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Содержимое 2"/>
          <p:cNvSpPr>
            <a:spLocks noGrp="1"/>
          </p:cNvSpPr>
          <p:nvPr>
            <p:ph idx="1"/>
          </p:nvPr>
        </p:nvSpPr>
        <p:spPr/>
        <p:txBody>
          <a:bodyPr/>
          <a:lstStyle/>
          <a:p>
            <a:pPr eaLnBrk="1" hangingPunct="1"/>
            <a:endParaRPr lang="lv-LV" sz="2400" b="1" dirty="0" smtClean="0">
              <a:latin typeface="Times New Roman" pitchFamily="18" charset="0"/>
              <a:cs typeface="Times New Roman" pitchFamily="18" charset="0"/>
            </a:endParaRPr>
          </a:p>
          <a:p>
            <a:pPr eaLnBrk="1" hangingPunct="1"/>
            <a:r>
              <a:rPr lang="lv-LV" sz="2400" b="1" dirty="0" smtClean="0">
                <a:latin typeface="Times New Roman" pitchFamily="18" charset="0"/>
                <a:cs typeface="Times New Roman" pitchFamily="18" charset="0"/>
              </a:rPr>
              <a:t>Poētiskās un emocionālās pārdomās par citādi latvisko abās Aiviekstes pusēs dalījās dzejniece Anna </a:t>
            </a:r>
            <a:r>
              <a:rPr lang="lv-LV" sz="2400" b="1" dirty="0" err="1" smtClean="0">
                <a:latin typeface="Times New Roman" pitchFamily="18" charset="0"/>
                <a:cs typeface="Times New Roman" pitchFamily="18" charset="0"/>
              </a:rPr>
              <a:t>Rancāne</a:t>
            </a:r>
            <a:r>
              <a:rPr lang="lv-LV" sz="2400" b="1" dirty="0" smtClean="0">
                <a:latin typeface="Times New Roman" pitchFamily="18" charset="0"/>
                <a:cs typeface="Times New Roman" pitchFamily="18" charset="0"/>
              </a:rPr>
              <a:t>. Eseja „Salauztais spogulis” bija spilgti caurausta ar latgaliešu mūžseno sāpi par mūsu identitātes nonivelēšanu.</a:t>
            </a:r>
            <a:endParaRPr lang="lv-LV" sz="2400" dirty="0" smtClean="0">
              <a:latin typeface="Times New Roman" pitchFamily="18" charset="0"/>
              <a:cs typeface="Times New Roman" pitchFamily="18" charset="0"/>
            </a:endParaRPr>
          </a:p>
          <a:p>
            <a:pPr eaLnBrk="1" hangingPunct="1">
              <a:buFont typeface="Arial" charset="0"/>
              <a:buNone/>
            </a:pPr>
            <a:endParaRPr lang="lv-LV"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Содержимое 2"/>
          <p:cNvSpPr>
            <a:spLocks noGrp="1"/>
          </p:cNvSpPr>
          <p:nvPr>
            <p:ph idx="1"/>
          </p:nvPr>
        </p:nvSpPr>
        <p:spPr/>
        <p:txBody>
          <a:bodyPr/>
          <a:lstStyle/>
          <a:p>
            <a:pPr eaLnBrk="1" hangingPunct="1"/>
            <a:r>
              <a:rPr lang="lv-LV" sz="2400" b="1" smtClean="0">
                <a:latin typeface="Times New Roman" pitchFamily="18" charset="0"/>
                <a:cs typeface="Times New Roman" pitchFamily="18" charset="0"/>
              </a:rPr>
              <a:t>Pastaiga pa Balvu pilsētu.</a:t>
            </a:r>
            <a:endParaRPr lang="lv-LV" sz="2400" smtClean="0">
              <a:latin typeface="Times New Roman" pitchFamily="18" charset="0"/>
              <a:cs typeface="Times New Roman" pitchFamily="18" charset="0"/>
            </a:endParaRPr>
          </a:p>
          <a:p>
            <a:pPr eaLnBrk="1" hangingPunct="1"/>
            <a:r>
              <a:rPr lang="lv-LV" sz="2400" b="1" smtClean="0">
                <a:latin typeface="Times New Roman" pitchFamily="18" charset="0"/>
                <a:cs typeface="Times New Roman" pitchFamily="18" charset="0"/>
              </a:rPr>
              <a:t>Dalībnieku izbraukumi uz Viļaku, Briežuciemu un Lazdukalnu lokālās kultūrvides studijām un bibliotēku darba iepazīšanai.</a:t>
            </a:r>
            <a:endParaRPr lang="lv-LV" sz="2400" smtClean="0">
              <a:latin typeface="Times New Roman" pitchFamily="18" charset="0"/>
              <a:cs typeface="Times New Roman" pitchFamily="18" charset="0"/>
            </a:endParaRPr>
          </a:p>
          <a:p>
            <a:pPr eaLnBrk="1" hangingPunct="1">
              <a:buFont typeface="Arial" charset="0"/>
              <a:buNone/>
            </a:pPr>
            <a:endParaRPr lang="lv-LV"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lv-LV" sz="3100" b="1" dirty="0" smtClean="0">
                <a:solidFill>
                  <a:srgbClr val="0070C0"/>
                </a:solidFill>
                <a:latin typeface="Times New Roman" pitchFamily="18" charset="0"/>
                <a:cs typeface="Times New Roman" pitchFamily="18" charset="0"/>
              </a:rPr>
              <a:t>19.septembris</a:t>
            </a:r>
            <a:r>
              <a:rPr lang="lv-LV" dirty="0" smtClean="0"/>
              <a:t/>
            </a:r>
            <a:br>
              <a:rPr lang="lv-LV" dirty="0" smtClean="0"/>
            </a:br>
            <a:endParaRPr lang="lv-LV" dirty="0" smtClean="0"/>
          </a:p>
        </p:txBody>
      </p:sp>
      <p:sp>
        <p:nvSpPr>
          <p:cNvPr id="14339" name="Содержимое 2"/>
          <p:cNvSpPr>
            <a:spLocks noGrp="1"/>
          </p:cNvSpPr>
          <p:nvPr>
            <p:ph idx="1"/>
          </p:nvPr>
        </p:nvSpPr>
        <p:spPr/>
        <p:txBody>
          <a:bodyPr/>
          <a:lstStyle/>
          <a:p>
            <a:pPr eaLnBrk="1" hangingPunct="1">
              <a:buFont typeface="Arial" charset="0"/>
              <a:buNone/>
            </a:pPr>
            <a:r>
              <a:rPr lang="lv-LV" b="1" smtClean="0">
                <a:latin typeface="Times New Roman" pitchFamily="18" charset="0"/>
                <a:cs typeface="Times New Roman" pitchFamily="18" charset="0"/>
              </a:rPr>
              <a:t> </a:t>
            </a:r>
            <a:endParaRPr lang="lv-LV" sz="28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a:t>
            </a:r>
            <a:r>
              <a:rPr lang="lv-LV" sz="2400" b="1" smtClean="0">
                <a:solidFill>
                  <a:srgbClr val="0070C0"/>
                </a:solidFill>
                <a:latin typeface="Times New Roman" pitchFamily="18" charset="0"/>
                <a:cs typeface="Times New Roman" pitchFamily="18" charset="0"/>
              </a:rPr>
              <a:t>„TRADĪCIJAS UN INOVĀCIJAS BIBLIOTĒKU NOVADPĒTNIECĪBAS DARBĀ: TEORIJA UN PRAKSE”</a:t>
            </a:r>
            <a:endParaRPr lang="lv-LV" sz="2400" smtClean="0">
              <a:solidFill>
                <a:srgbClr val="0070C0"/>
              </a:solidFill>
              <a:latin typeface="Times New Roman" pitchFamily="18" charset="0"/>
              <a:cs typeface="Times New Roman" pitchFamily="18" charset="0"/>
            </a:endParaRPr>
          </a:p>
          <a:p>
            <a:pPr eaLnBrk="1" hangingPunct="1">
              <a:buFont typeface="Arial" charset="0"/>
              <a:buNone/>
            </a:pP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a:t>
            </a:r>
            <a:r>
              <a:rPr lang="lv-LV" sz="2200" b="1" smtClean="0">
                <a:solidFill>
                  <a:srgbClr val="0070C0"/>
                </a:solidFill>
                <a:latin typeface="Times New Roman" pitchFamily="18" charset="0"/>
                <a:cs typeface="Times New Roman" pitchFamily="18" charset="0"/>
              </a:rPr>
              <a:t>NB Letonikas un Baltijas centra vadītāja KristīneZaļuma: </a:t>
            </a:r>
            <a:endParaRPr lang="lv-LV" sz="2200" smtClean="0">
              <a:solidFill>
                <a:srgbClr val="0070C0"/>
              </a:solidFill>
              <a:latin typeface="Times New Roman" pitchFamily="18" charset="0"/>
              <a:cs typeface="Times New Roman" pitchFamily="18" charset="0"/>
            </a:endParaRPr>
          </a:p>
          <a:p>
            <a:pPr eaLnBrk="1" hangingPunct="1">
              <a:buFont typeface="Arial" charset="0"/>
              <a:buNone/>
            </a:pP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„Novadpētniecības darba virzieni Latvijas bibliotēkās ir ļoti līdzīgi, tomēr pastāv noteiktas atšķirības, īpaši novadpētniecības materiālu krājuma dažādībā un pieejamībā, pasākumu daudzveidībā.”</a:t>
            </a:r>
            <a:endParaRPr lang="lv-LV" sz="22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Содержимое 2"/>
          <p:cNvSpPr>
            <a:spLocks noGrp="1"/>
          </p:cNvSpPr>
          <p:nvPr>
            <p:ph idx="1"/>
          </p:nvPr>
        </p:nvSpPr>
        <p:spPr>
          <a:xfrm>
            <a:off x="457200" y="1412875"/>
            <a:ext cx="8229600" cy="4713288"/>
          </a:xfrm>
        </p:spPr>
        <p:txBody>
          <a:bodyPr/>
          <a:lstStyle/>
          <a:p>
            <a:pPr eaLnBrk="1" hangingPunct="1">
              <a:lnSpc>
                <a:spcPct val="90000"/>
              </a:lnSpc>
            </a:pPr>
            <a:r>
              <a:rPr lang="lv-LV" sz="2200" b="1" dirty="0" smtClean="0">
                <a:solidFill>
                  <a:srgbClr val="0070C0"/>
                </a:solidFill>
                <a:latin typeface="Times New Roman" pitchFamily="18" charset="0"/>
                <a:cs typeface="Times New Roman" pitchFamily="18" charset="0"/>
              </a:rPr>
              <a:t>K. Zaļuma aktualizēja dažus izplatītākos bibliotēku novadpētniecības darba virzienus:</a:t>
            </a:r>
            <a:endParaRPr lang="lv-LV" sz="2200" dirty="0" smtClean="0">
              <a:solidFill>
                <a:srgbClr val="0070C0"/>
              </a:solidFill>
              <a:latin typeface="Times New Roman" pitchFamily="18" charset="0"/>
              <a:cs typeface="Times New Roman" pitchFamily="18" charset="0"/>
            </a:endParaRPr>
          </a:p>
          <a:p>
            <a:pPr eaLnBrk="1" hangingPunct="1">
              <a:lnSpc>
                <a:spcPct val="90000"/>
              </a:lnSpc>
              <a:buFont typeface="Arial" charset="0"/>
              <a:buNone/>
            </a:pPr>
            <a:r>
              <a:rPr lang="lv-LV" sz="2200" dirty="0" smtClean="0">
                <a:latin typeface="Times New Roman" pitchFamily="18" charset="0"/>
                <a:cs typeface="Times New Roman" pitchFamily="18" charset="0"/>
              </a:rPr>
              <a:t> </a:t>
            </a:r>
          </a:p>
          <a:p>
            <a:pPr eaLnBrk="1" hangingPunct="1">
              <a:lnSpc>
                <a:spcPct val="90000"/>
              </a:lnSpc>
            </a:pPr>
            <a:r>
              <a:rPr lang="lv-LV" sz="2200" b="1" dirty="0" smtClean="0">
                <a:latin typeface="Times New Roman" pitchFamily="18" charset="0"/>
                <a:cs typeface="Times New Roman" pitchFamily="18" charset="0"/>
              </a:rPr>
              <a:t>bibliotēkas novadpētniecības krājuma veidošana;</a:t>
            </a:r>
            <a:endParaRPr lang="lv-LV" sz="2200" dirty="0" smtClean="0">
              <a:latin typeface="Times New Roman" pitchFamily="18" charset="0"/>
              <a:cs typeface="Times New Roman" pitchFamily="18" charset="0"/>
            </a:endParaRPr>
          </a:p>
          <a:p>
            <a:pPr eaLnBrk="1" hangingPunct="1">
              <a:lnSpc>
                <a:spcPct val="90000"/>
              </a:lnSpc>
            </a:pPr>
            <a:r>
              <a:rPr lang="lv-LV" sz="2200" b="1" dirty="0" smtClean="0">
                <a:latin typeface="Times New Roman" pitchFamily="18" charset="0"/>
                <a:cs typeface="Times New Roman" pitchFamily="18" charset="0"/>
              </a:rPr>
              <a:t>novadpētniecības datubāzes veidošana, uzturēšana;</a:t>
            </a:r>
            <a:endParaRPr lang="lv-LV" sz="2200" dirty="0" smtClean="0">
              <a:latin typeface="Times New Roman" pitchFamily="18" charset="0"/>
              <a:cs typeface="Times New Roman" pitchFamily="18" charset="0"/>
            </a:endParaRPr>
          </a:p>
          <a:p>
            <a:pPr eaLnBrk="1" hangingPunct="1">
              <a:lnSpc>
                <a:spcPct val="90000"/>
              </a:lnSpc>
            </a:pPr>
            <a:r>
              <a:rPr lang="lv-LV" sz="2200" b="1" dirty="0" smtClean="0">
                <a:latin typeface="Times New Roman" pitchFamily="18" charset="0"/>
                <a:cs typeface="Times New Roman" pitchFamily="18" charset="0"/>
              </a:rPr>
              <a:t>interesentu informēšana par novadpētniecības dokumentiem;</a:t>
            </a:r>
            <a:endParaRPr lang="lv-LV" sz="2200" dirty="0" smtClean="0">
              <a:latin typeface="Times New Roman" pitchFamily="18" charset="0"/>
              <a:cs typeface="Times New Roman" pitchFamily="18" charset="0"/>
            </a:endParaRPr>
          </a:p>
          <a:p>
            <a:pPr eaLnBrk="1" hangingPunct="1">
              <a:lnSpc>
                <a:spcPct val="90000"/>
              </a:lnSpc>
            </a:pPr>
            <a:r>
              <a:rPr lang="lv-LV" sz="2200" b="1" dirty="0" smtClean="0">
                <a:latin typeface="Times New Roman" pitchFamily="18" charset="0"/>
                <a:cs typeface="Times New Roman" pitchFamily="18" charset="0"/>
              </a:rPr>
              <a:t>bibliogrāfisko sarakstu (izdevumu, katalogu u. tml.)  </a:t>
            </a:r>
            <a:endParaRPr lang="lv-LV" sz="2200" dirty="0" smtClean="0">
              <a:latin typeface="Times New Roman" pitchFamily="18" charset="0"/>
              <a:cs typeface="Times New Roman" pitchFamily="18" charset="0"/>
            </a:endParaRPr>
          </a:p>
          <a:p>
            <a:pPr eaLnBrk="1" hangingPunct="1">
              <a:lnSpc>
                <a:spcPct val="90000"/>
              </a:lnSpc>
              <a:buFont typeface="Arial" charset="0"/>
              <a:buNone/>
            </a:pPr>
            <a:r>
              <a:rPr lang="lv-LV" sz="2200" b="1" dirty="0" smtClean="0">
                <a:latin typeface="Times New Roman" pitchFamily="18" charset="0"/>
                <a:cs typeface="Times New Roman" pitchFamily="18" charset="0"/>
              </a:rPr>
              <a:t>	sagatavošana;</a:t>
            </a:r>
            <a:endParaRPr lang="lv-LV" sz="2200" dirty="0" smtClean="0">
              <a:latin typeface="Times New Roman" pitchFamily="18" charset="0"/>
              <a:cs typeface="Times New Roman" pitchFamily="18" charset="0"/>
            </a:endParaRPr>
          </a:p>
          <a:p>
            <a:pPr eaLnBrk="1" hangingPunct="1">
              <a:lnSpc>
                <a:spcPct val="90000"/>
              </a:lnSpc>
            </a:pPr>
            <a:r>
              <a:rPr lang="lv-LV" sz="2200" b="1" dirty="0" smtClean="0">
                <a:latin typeface="Times New Roman" pitchFamily="18" charset="0"/>
                <a:cs typeface="Times New Roman" pitchFamily="18" charset="0"/>
              </a:rPr>
              <a:t>novada izpētes veicināšana un atbalsts;</a:t>
            </a:r>
            <a:endParaRPr lang="lv-LV" sz="2200" dirty="0" smtClean="0">
              <a:latin typeface="Times New Roman" pitchFamily="18" charset="0"/>
              <a:cs typeface="Times New Roman" pitchFamily="18" charset="0"/>
            </a:endParaRPr>
          </a:p>
          <a:p>
            <a:pPr eaLnBrk="1" hangingPunct="1">
              <a:lnSpc>
                <a:spcPct val="90000"/>
              </a:lnSpc>
            </a:pPr>
            <a:r>
              <a:rPr lang="lv-LV" sz="2200" b="1" dirty="0" smtClean="0">
                <a:latin typeface="Times New Roman" pitchFamily="18" charset="0"/>
                <a:cs typeface="Times New Roman" pitchFamily="18" charset="0"/>
              </a:rPr>
              <a:t>sadarbība ar partneriem;</a:t>
            </a:r>
            <a:endParaRPr lang="lv-LV" sz="2200" dirty="0" smtClean="0">
              <a:latin typeface="Times New Roman" pitchFamily="18" charset="0"/>
              <a:cs typeface="Times New Roman" pitchFamily="18" charset="0"/>
            </a:endParaRPr>
          </a:p>
          <a:p>
            <a:pPr eaLnBrk="1" hangingPunct="1">
              <a:lnSpc>
                <a:spcPct val="90000"/>
              </a:lnSpc>
            </a:pPr>
            <a:r>
              <a:rPr lang="lv-LV" sz="2200" b="1" dirty="0" smtClean="0">
                <a:latin typeface="Times New Roman" pitchFamily="18" charset="0"/>
                <a:cs typeface="Times New Roman" pitchFamily="18" charset="0"/>
              </a:rPr>
              <a:t>mutvārdu vēstures vākšana un pētniecība;</a:t>
            </a:r>
            <a:endParaRPr lang="lv-LV" sz="2200" dirty="0" smtClean="0">
              <a:latin typeface="Times New Roman" pitchFamily="18" charset="0"/>
              <a:cs typeface="Times New Roman" pitchFamily="18" charset="0"/>
            </a:endParaRPr>
          </a:p>
          <a:p>
            <a:pPr eaLnBrk="1" hangingPunct="1">
              <a:lnSpc>
                <a:spcPct val="90000"/>
              </a:lnSpc>
            </a:pPr>
            <a:r>
              <a:rPr lang="lv-LV" sz="2200" b="1" dirty="0" smtClean="0">
                <a:latin typeface="Times New Roman" pitchFamily="18" charset="0"/>
                <a:cs typeface="Times New Roman" pitchFamily="18" charset="0"/>
              </a:rPr>
              <a:t>dzimtu vēsture, novadnieku biogrāfijas.</a:t>
            </a:r>
            <a:endParaRPr lang="lv-LV" sz="2200" dirty="0" smtClean="0">
              <a:latin typeface="Times New Roman" pitchFamily="18" charset="0"/>
              <a:cs typeface="Times New Roman" pitchFamily="18" charset="0"/>
            </a:endParaRPr>
          </a:p>
          <a:p>
            <a:pPr eaLnBrk="1" hangingPunct="1">
              <a:lnSpc>
                <a:spcPct val="90000"/>
              </a:lnSpc>
            </a:pPr>
            <a:endParaRPr lang="lv-LV" sz="3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Содержимое 2"/>
          <p:cNvSpPr>
            <a:spLocks noGrp="1"/>
          </p:cNvSpPr>
          <p:nvPr>
            <p:ph idx="1"/>
          </p:nvPr>
        </p:nvSpPr>
        <p:spPr/>
        <p:txBody>
          <a:bodyPr/>
          <a:lstStyle/>
          <a:p>
            <a:pPr eaLnBrk="1" hangingPunct="1"/>
            <a:r>
              <a:rPr lang="lv-LV" sz="2200" b="1" smtClean="0">
                <a:latin typeface="Times New Roman" pitchFamily="18" charset="0"/>
                <a:cs typeface="Times New Roman" pitchFamily="18" charset="0"/>
              </a:rPr>
              <a:t>Visi darba virzieni vienai bibliotēkai ir grūti paveicami, tāpēc vēlams noteikt </a:t>
            </a:r>
            <a:r>
              <a:rPr lang="lv-LV" sz="2200" b="1" u="sng" smtClean="0">
                <a:latin typeface="Times New Roman" pitchFamily="18" charset="0"/>
                <a:cs typeface="Times New Roman" pitchFamily="18" charset="0"/>
              </a:rPr>
              <a:t>prioritātes.</a:t>
            </a:r>
            <a:r>
              <a:rPr lang="lv-LV" sz="2200" b="1" smtClean="0">
                <a:latin typeface="Times New Roman" pitchFamily="18" charset="0"/>
                <a:cs typeface="Times New Roman" pitchFamily="18" charset="0"/>
              </a:rPr>
              <a:t> </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Ja nav iespējams nodrošināt kāda virziena kvalitatīvu izpildi, no tā jāatsakās. </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Labāk darboties dažos virzienos, bet kvalitatīvi, nekā mēģināt aptvert visu.</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 Katrai bibliotēkai būs citas prioritātes. Tas atkarīgs no tradīcijām, iestrādnēm, sabiedrības vēlmēm, vajadzībām utt. </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Par īpaši sarežģītu un darbietilpīgu virzienu K. Zaļuma atzina </a:t>
            </a:r>
            <a:r>
              <a:rPr lang="lv-LV" sz="2200" b="1" u="sng" smtClean="0">
                <a:latin typeface="Times New Roman" pitchFamily="18" charset="0"/>
                <a:cs typeface="Times New Roman" pitchFamily="18" charset="0"/>
              </a:rPr>
              <a:t>mutvārdu vēstures vākšanu</a:t>
            </a:r>
            <a:r>
              <a:rPr lang="lv-LV" sz="2200" b="1" smtClean="0">
                <a:latin typeface="Times New Roman" pitchFamily="18" charset="0"/>
                <a:cs typeface="Times New Roman" pitchFamily="18" charset="0"/>
              </a:rPr>
              <a:t>. Viņasprāt, šis būtu pirmais virziens, no kura bibliotēkas varētu atteikties. </a:t>
            </a:r>
            <a:endParaRPr lang="lv-LV" sz="2200" smtClean="0">
              <a:latin typeface="Times New Roman" pitchFamily="18" charset="0"/>
              <a:cs typeface="Times New Roman" pitchFamily="18" charset="0"/>
            </a:endParaRPr>
          </a:p>
          <a:p>
            <a:pPr eaLnBrk="1" hangingPunct="1"/>
            <a:endParaRPr lang="lv-LV"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Содержимое 2"/>
          <p:cNvSpPr>
            <a:spLocks noGrp="1"/>
          </p:cNvSpPr>
          <p:nvPr>
            <p:ph idx="1"/>
          </p:nvPr>
        </p:nvSpPr>
        <p:spPr/>
        <p:txBody>
          <a:bodyPr/>
          <a:lstStyle/>
          <a:p>
            <a:pPr eaLnBrk="1" hangingPunct="1"/>
            <a:r>
              <a:rPr lang="lv-LV" sz="2200" b="1" smtClean="0">
                <a:latin typeface="Times New Roman" pitchFamily="18" charset="0"/>
                <a:cs typeface="Times New Roman" pitchFamily="18" charset="0"/>
              </a:rPr>
              <a:t>Tikpat diskutabls ir jautājums par </a:t>
            </a:r>
            <a:r>
              <a:rPr lang="lv-LV" sz="2200" b="1" u="sng" smtClean="0">
                <a:latin typeface="Times New Roman" pitchFamily="18" charset="0"/>
                <a:cs typeface="Times New Roman" pitchFamily="18" charset="0"/>
              </a:rPr>
              <a:t>pētniecisko darbu</a:t>
            </a:r>
            <a:r>
              <a:rPr lang="lv-LV" sz="2200" b="1" smtClean="0">
                <a:latin typeface="Times New Roman" pitchFamily="18" charset="0"/>
                <a:cs typeface="Times New Roman" pitchFamily="18" charset="0"/>
              </a:rPr>
              <a:t>. Vai bibliotekārs ir (drīkst būt) </a:t>
            </a:r>
            <a:r>
              <a:rPr lang="lv-LV" sz="2200" b="1" u="sng" smtClean="0">
                <a:latin typeface="Times New Roman" pitchFamily="18" charset="0"/>
                <a:cs typeface="Times New Roman" pitchFamily="18" charset="0"/>
              </a:rPr>
              <a:t>pētnieks,</a:t>
            </a:r>
            <a:r>
              <a:rPr lang="lv-LV" sz="2200" b="1" smtClean="0">
                <a:latin typeface="Times New Roman" pitchFamily="18" charset="0"/>
                <a:cs typeface="Times New Roman" pitchFamily="18" charset="0"/>
              </a:rPr>
              <a:t> vai arī pētniecība ir tikai zinātnisko institūtu funkcija? K. Zaļuma pauda viedokli, ka bibliotēkām ir </a:t>
            </a:r>
            <a:r>
              <a:rPr lang="lv-LV" sz="2200" b="1" u="sng" smtClean="0">
                <a:latin typeface="Times New Roman" pitchFamily="18" charset="0"/>
                <a:cs typeface="Times New Roman" pitchFamily="18" charset="0"/>
              </a:rPr>
              <a:t>jārada resursi un jānodrošina pieejamība informācijai. </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Protams, bibliotēku galvenais uzdevums ir pārzināt novadpētniecības resursus – gan tos, kas ir bibliotēkas rīcībā, gan tos, kas glabājas citur, – taču </a:t>
            </a:r>
            <a:r>
              <a:rPr lang="lv-LV" sz="2200" b="1" u="sng" smtClean="0">
                <a:latin typeface="Times New Roman" pitchFamily="18" charset="0"/>
                <a:cs typeface="Times New Roman" pitchFamily="18" charset="0"/>
              </a:rPr>
              <a:t>kvalitatīvs novadpētniecības darbs bez pētniecības nav iedomājams. </a:t>
            </a:r>
            <a:r>
              <a:rPr lang="lv-LV" sz="2200" b="1" smtClean="0">
                <a:latin typeface="Times New Roman" pitchFamily="18" charset="0"/>
                <a:cs typeface="Times New Roman" pitchFamily="18" charset="0"/>
              </a:rPr>
              <a:t>Runa varētu būt par pētniecības virzieniem, apjomu un līmeni. Reti kura bibliotēka var atļauties akadēmisku pētniecību, taču neveikt pētniecību nemaz, nozīmētu zaudēt sava darba kvalitāti un atteikties no attīstības.</a:t>
            </a:r>
            <a:endParaRPr lang="lv-LV" sz="22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713"/>
            <a:ext cx="8229600" cy="287337"/>
          </a:xfrm>
        </p:spPr>
        <p:txBody>
          <a:bodyPr rtlCol="0">
            <a:normAutofit fontScale="90000"/>
          </a:bodyPr>
          <a:lstStyle/>
          <a:p>
            <a:pPr eaLnBrk="1" fontAlgn="auto" hangingPunct="1">
              <a:spcAft>
                <a:spcPts val="0"/>
              </a:spcAft>
              <a:defRPr/>
            </a:pPr>
            <a:r>
              <a:rPr lang="lv-LV" sz="2700" b="1" dirty="0" smtClean="0">
                <a:solidFill>
                  <a:srgbClr val="0070C0"/>
                </a:solidFill>
                <a:latin typeface="Times New Roman" pitchFamily="18" charset="0"/>
                <a:cs typeface="Times New Roman" pitchFamily="18" charset="0"/>
              </a:rPr>
              <a:t> </a:t>
            </a:r>
            <a:br>
              <a:rPr lang="lv-LV" sz="2700" b="1" dirty="0" smtClean="0">
                <a:solidFill>
                  <a:srgbClr val="0070C0"/>
                </a:solidFill>
                <a:latin typeface="Times New Roman" pitchFamily="18" charset="0"/>
                <a:cs typeface="Times New Roman" pitchFamily="18" charset="0"/>
              </a:rPr>
            </a:br>
            <a:r>
              <a:rPr lang="lv-LV" sz="2700" b="1" dirty="0" smtClean="0">
                <a:solidFill>
                  <a:srgbClr val="0070C0"/>
                </a:solidFill>
                <a:latin typeface="Times New Roman" pitchFamily="18" charset="0"/>
                <a:cs typeface="Times New Roman" pitchFamily="18" charset="0"/>
              </a:rPr>
              <a:t>Sadarbība – veiksmīga un kvalitatīva darba pamats</a:t>
            </a:r>
            <a:r>
              <a:rPr lang="lv-LV" dirty="0" smtClean="0"/>
              <a:t/>
            </a:r>
            <a:br>
              <a:rPr lang="lv-LV" dirty="0" smtClean="0"/>
            </a:br>
            <a:endParaRPr lang="lv-LV" dirty="0" smtClean="0"/>
          </a:p>
        </p:txBody>
      </p:sp>
      <p:sp>
        <p:nvSpPr>
          <p:cNvPr id="18435" name="Содержимое 2"/>
          <p:cNvSpPr>
            <a:spLocks noGrp="1"/>
          </p:cNvSpPr>
          <p:nvPr>
            <p:ph idx="1"/>
          </p:nvPr>
        </p:nvSpPr>
        <p:spPr>
          <a:xfrm>
            <a:off x="457200" y="1125538"/>
            <a:ext cx="8229600" cy="5000625"/>
          </a:xfrm>
        </p:spPr>
        <p:txBody>
          <a:bodyPr/>
          <a:lstStyle/>
          <a:p>
            <a:pPr eaLnBrk="1" hangingPunct="1"/>
            <a:r>
              <a:rPr lang="lv-LV" sz="2200" b="1" dirty="0" smtClean="0">
                <a:latin typeface="Times New Roman" pitchFamily="18" charset="0"/>
                <a:cs typeface="Times New Roman" pitchFamily="18" charset="0"/>
              </a:rPr>
              <a:t>Novadpētniecība nav iespējama bez sadarbības. Ideāli, ja izdodas to īstenot visos virzienos un atmiņas institūciju līmeņos. </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Ja dažādu iemeslu dēļ nav iespējams veikt kopīgus sadarbības projektus vai citas aktivitātes, novada atmiņas institūciju sadarbībai būtu jāizpaužas kā informētībai par radniecīgo institūciju darba virzieniem un resursiem. </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Kvalitatīvus novadpētniecības pakalpojumus var sniegt tikai sadarbībā – tas attiecas gan uz efektīvu darba izpildi, gan resursu bagātību un pieejamību.</a:t>
            </a:r>
            <a:endParaRPr lang="lv-LV" sz="2200" dirty="0" smtClean="0">
              <a:latin typeface="Times New Roman" pitchFamily="18" charset="0"/>
              <a:cs typeface="Times New Roman" pitchFamily="18" charset="0"/>
            </a:endParaRPr>
          </a:p>
          <a:p>
            <a:pPr eaLnBrk="1" hangingPunct="1"/>
            <a:endParaRPr lang="lv-LV"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lv-LV" b="1" dirty="0" smtClean="0"/>
              <a:t> </a:t>
            </a:r>
            <a:r>
              <a:rPr lang="lv-LV" sz="3600" b="1" dirty="0" smtClean="0">
                <a:solidFill>
                  <a:srgbClr val="0070C0"/>
                </a:solidFill>
                <a:latin typeface="Times New Roman" pitchFamily="18" charset="0"/>
                <a:cs typeface="Times New Roman" pitchFamily="18" charset="0"/>
              </a:rPr>
              <a:t>Novadpētnieku kompetences problemātika</a:t>
            </a:r>
            <a:endParaRPr lang="lv-LV" sz="3600" dirty="0" smtClean="0">
              <a:solidFill>
                <a:srgbClr val="0070C0"/>
              </a:solidFill>
              <a:latin typeface="Times New Roman" pitchFamily="18" charset="0"/>
              <a:cs typeface="Times New Roman" pitchFamily="18" charset="0"/>
            </a:endParaRPr>
          </a:p>
        </p:txBody>
      </p:sp>
      <p:sp>
        <p:nvSpPr>
          <p:cNvPr id="19459" name="Содержимое 2"/>
          <p:cNvSpPr>
            <a:spLocks noGrp="1"/>
          </p:cNvSpPr>
          <p:nvPr>
            <p:ph idx="1"/>
          </p:nvPr>
        </p:nvSpPr>
        <p:spPr>
          <a:xfrm>
            <a:off x="457200" y="1268413"/>
            <a:ext cx="8229600" cy="4857750"/>
          </a:xfrm>
        </p:spPr>
        <p:txBody>
          <a:bodyPr/>
          <a:lstStyle/>
          <a:p>
            <a:pPr eaLnBrk="1" hangingPunct="1"/>
            <a:endParaRPr lang="lv-LV" sz="2200" b="1"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K. Zaļuma minēja šādus novadpētniecības personāla kompetences </a:t>
            </a:r>
            <a:r>
              <a:rPr lang="lv-LV" sz="2200" b="1" dirty="0" err="1" smtClean="0">
                <a:latin typeface="Times New Roman" pitchFamily="18" charset="0"/>
                <a:cs typeface="Times New Roman" pitchFamily="18" charset="0"/>
              </a:rPr>
              <a:t>problēmjautājumus</a:t>
            </a:r>
            <a:r>
              <a:rPr lang="lv-LV" sz="2200" b="1" dirty="0" smtClean="0">
                <a:latin typeface="Times New Roman" pitchFamily="18" charset="0"/>
                <a:cs typeface="Times New Roman" pitchFamily="18" charset="0"/>
              </a:rPr>
              <a:t>:</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darbinieku mainība;</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jaunajiem darbiniekiem trūkst speciālo zināšanu un pieredzes novadpētniecībā;</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trūkst novadpētniecības darbinieku apmācību politikas un mācību programmas gan vispārējā līmenī, gan attiecībā uz konkrētu novadu;</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profesionālā izglītība pilnībā nesagatavo speciālistus darbam novadpētniecībā</a:t>
            </a:r>
            <a:endParaRPr lang="lv-LV" sz="2200" dirty="0" smtClean="0">
              <a:latin typeface="Times New Roman" pitchFamily="18" charset="0"/>
              <a:cs typeface="Times New Roman" pitchFamily="18" charset="0"/>
            </a:endParaRPr>
          </a:p>
          <a:p>
            <a:pPr eaLnBrk="1" hangingPunct="1">
              <a:buFont typeface="Arial" charset="0"/>
              <a:buNone/>
            </a:pPr>
            <a:endParaRPr lang="lv-LV"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Содержимое 2"/>
          <p:cNvSpPr>
            <a:spLocks noGrp="1"/>
          </p:cNvSpPr>
          <p:nvPr>
            <p:ph idx="1"/>
          </p:nvPr>
        </p:nvSpPr>
        <p:spPr/>
        <p:txBody>
          <a:bodyPr/>
          <a:lstStyle/>
          <a:p>
            <a:pPr eaLnBrk="1" hangingPunct="1"/>
            <a:r>
              <a:rPr lang="lv-LV" sz="2200" b="1" dirty="0" smtClean="0">
                <a:latin typeface="Times New Roman" pitchFamily="18" charset="0"/>
                <a:cs typeface="Times New Roman" pitchFamily="18" charset="0"/>
              </a:rPr>
              <a:t>par kompetentu novadpētnieku var kļūt tikai ilglaicīgā praktiskā darbā </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ievads novadpētniecībā (grāmatas vai kursu veidā) ievērojami sekmētu kvalitatīvu darba izpildi un palīdzētu gūt labākus rezultātus</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svarīga novadpētnieka kompetences sastāvdaļa ir </a:t>
            </a:r>
            <a:r>
              <a:rPr lang="lv-LV" sz="2200" b="1" dirty="0" err="1" smtClean="0">
                <a:latin typeface="Times New Roman" pitchFamily="18" charset="0"/>
                <a:cs typeface="Times New Roman" pitchFamily="18" charset="0"/>
              </a:rPr>
              <a:t>informācijpratība</a:t>
            </a:r>
            <a:r>
              <a:rPr lang="lv-LV" sz="2200" b="1" dirty="0" smtClean="0">
                <a:latin typeface="Times New Roman" pitchFamily="18" charset="0"/>
                <a:cs typeface="Times New Roman" pitchFamily="18" charset="0"/>
              </a:rPr>
              <a:t> (vairāku meklēšanas tehniku pārvaldīšana, prasme sameklēt informāciju visdažādākajos resursos) un vismaz dažas iemaņas, kas raksturīgas vēsturniekiem, piemēram, dažādu rakstību pārzināšana un informācija par vēsturiskajiem</a:t>
            </a:r>
            <a:r>
              <a:rPr lang="lv-LV" sz="2200" dirty="0" smtClean="0">
                <a:latin typeface="Times New Roman" pitchFamily="18" charset="0"/>
                <a:cs typeface="Times New Roman" pitchFamily="18" charset="0"/>
              </a:rPr>
              <a:t> </a:t>
            </a:r>
            <a:r>
              <a:rPr lang="lv-LV" sz="2200" b="1" dirty="0" smtClean="0">
                <a:latin typeface="Times New Roman" pitchFamily="18" charset="0"/>
                <a:cs typeface="Times New Roman" pitchFamily="18" charset="0"/>
              </a:rPr>
              <a:t>vietvārdiem.</a:t>
            </a:r>
            <a:endParaRPr lang="lv-LV" sz="2200" dirty="0" smtClean="0">
              <a:latin typeface="Times New Roman" pitchFamily="18" charset="0"/>
              <a:cs typeface="Times New Roman" pitchFamily="18" charset="0"/>
            </a:endParaRPr>
          </a:p>
          <a:p>
            <a:pPr eaLnBrk="1" hangingPunct="1">
              <a:buFont typeface="Arial" charset="0"/>
              <a:buNone/>
            </a:pPr>
            <a:endParaRPr lang="lv-LV"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900"/>
          </a:xfrm>
        </p:spPr>
        <p:txBody>
          <a:bodyPr rtlCol="0">
            <a:normAutofit fontScale="90000"/>
          </a:bodyPr>
          <a:lstStyle/>
          <a:p>
            <a:pPr eaLnBrk="1" fontAlgn="auto" hangingPunct="1">
              <a:spcAft>
                <a:spcPts val="0"/>
              </a:spcAft>
              <a:defRPr/>
            </a:pPr>
            <a:r>
              <a:rPr lang="lv-LV" dirty="0" smtClean="0">
                <a:latin typeface="Times New Roman" pitchFamily="18" charset="0"/>
                <a:cs typeface="Times New Roman" pitchFamily="18" charset="0"/>
              </a:rPr>
              <a:t/>
            </a:r>
            <a:br>
              <a:rPr lang="lv-LV" dirty="0" smtClean="0">
                <a:latin typeface="Times New Roman" pitchFamily="18" charset="0"/>
                <a:cs typeface="Times New Roman" pitchFamily="18" charset="0"/>
              </a:rPr>
            </a:br>
            <a:r>
              <a:rPr lang="lv-LV" dirty="0" smtClean="0">
                <a:latin typeface="Times New Roman" pitchFamily="18" charset="0"/>
                <a:cs typeface="Times New Roman" pitchFamily="18" charset="0"/>
              </a:rPr>
              <a:t/>
            </a:r>
            <a:br>
              <a:rPr lang="lv-LV" dirty="0" smtClean="0">
                <a:latin typeface="Times New Roman" pitchFamily="18" charset="0"/>
                <a:cs typeface="Times New Roman" pitchFamily="18" charset="0"/>
              </a:rPr>
            </a:br>
            <a:r>
              <a:rPr lang="lv-LV" dirty="0" smtClean="0">
                <a:latin typeface="Times New Roman" pitchFamily="18" charset="0"/>
                <a:cs typeface="Times New Roman" pitchFamily="18" charset="0"/>
              </a:rPr>
              <a:t>1. daļa: novadpētniecības teorētiskie jautājumi</a:t>
            </a:r>
            <a:r>
              <a:rPr lang="lv-LV" dirty="0" smtClean="0"/>
              <a:t/>
            </a:r>
            <a:br>
              <a:rPr lang="lv-LV" dirty="0" smtClean="0"/>
            </a:br>
            <a:endParaRPr lang="lv-LV" dirty="0" smtClean="0"/>
          </a:p>
        </p:txBody>
      </p:sp>
      <p:sp>
        <p:nvSpPr>
          <p:cNvPr id="3075" name="Содержимое 2"/>
          <p:cNvSpPr>
            <a:spLocks noGrp="1"/>
          </p:cNvSpPr>
          <p:nvPr>
            <p:ph idx="1"/>
          </p:nvPr>
        </p:nvSpPr>
        <p:spPr/>
        <p:txBody>
          <a:bodyPr/>
          <a:lstStyle/>
          <a:p>
            <a:pPr eaLnBrk="1" hangingPunct="1"/>
            <a:endParaRPr lang="en-US" smtClean="0"/>
          </a:p>
        </p:txBody>
      </p:sp>
      <p:pic>
        <p:nvPicPr>
          <p:cNvPr id="3076" name="Picture 2" descr="GetFile"/>
          <p:cNvPicPr>
            <a:picLocks noChangeAspect="1" noChangeArrowheads="1"/>
          </p:cNvPicPr>
          <p:nvPr/>
        </p:nvPicPr>
        <p:blipFill>
          <a:blip r:embed="rId2" cstate="print"/>
          <a:srcRect/>
          <a:stretch>
            <a:fillRect/>
          </a:stretch>
        </p:blipFill>
        <p:spPr bwMode="auto">
          <a:xfrm>
            <a:off x="409575" y="1628775"/>
            <a:ext cx="8232775" cy="4337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p:txBody>
          <a:bodyPr/>
          <a:lstStyle/>
          <a:p>
            <a:pPr eaLnBrk="1" hangingPunct="1"/>
            <a:r>
              <a:rPr lang="lv-LV" sz="3200" b="1" smtClean="0">
                <a:solidFill>
                  <a:srgbClr val="0070C0"/>
                </a:solidFill>
                <a:latin typeface="Times New Roman" pitchFamily="18" charset="0"/>
                <a:cs typeface="Times New Roman" pitchFamily="18" charset="0"/>
              </a:rPr>
              <a:t>Krāšana un izpēte pret pieejamību</a:t>
            </a:r>
            <a:endParaRPr lang="lv-LV" sz="3200" smtClean="0">
              <a:solidFill>
                <a:srgbClr val="0070C0"/>
              </a:solidFill>
              <a:latin typeface="Times New Roman" pitchFamily="18" charset="0"/>
              <a:cs typeface="Times New Roman" pitchFamily="18" charset="0"/>
            </a:endParaRPr>
          </a:p>
        </p:txBody>
      </p:sp>
      <p:sp>
        <p:nvSpPr>
          <p:cNvPr id="21507" name="Содержимое 2"/>
          <p:cNvSpPr>
            <a:spLocks noGrp="1"/>
          </p:cNvSpPr>
          <p:nvPr>
            <p:ph idx="1"/>
          </p:nvPr>
        </p:nvSpPr>
        <p:spPr/>
        <p:txBody>
          <a:bodyPr/>
          <a:lstStyle/>
          <a:p>
            <a:pPr eaLnBrk="1" hangingPunct="1"/>
            <a:endParaRPr lang="lv-LV" sz="2200" b="1"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kvalitatīva novadpētniecības resursu krājuma veidošana ir novadpētniecības darba pamats, taču aprobežošanās tikai ar dokumentu vākšanu padara šo krājumu neizmantojamu. </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visi savāktie materiāli ir jādara sabiedrībai pieejami, izpētītais jāpopularizē, citādi viss paveiktais var kļūt neizmantojams un pārklāsies ar putekļiem.</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jādomā par padarītā likteni nākotnē – kā šis darbs var būt interesants un noderīgs, kā tam var piekļūt un to izmantot, kā norisināsies darba pārmantošana utt.</a:t>
            </a:r>
            <a:endParaRPr lang="lv-LV" sz="2200" dirty="0" smtClean="0">
              <a:latin typeface="Times New Roman" pitchFamily="18" charset="0"/>
              <a:cs typeface="Times New Roman" pitchFamily="18" charset="0"/>
            </a:endParaRPr>
          </a:p>
          <a:p>
            <a:pPr eaLnBrk="1" hangingPunct="1"/>
            <a:endParaRPr lang="lv-LV"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p:txBody>
          <a:bodyPr/>
          <a:lstStyle/>
          <a:p>
            <a:pPr eaLnBrk="1" hangingPunct="1"/>
            <a:r>
              <a:rPr lang="lv-LV" sz="3200" b="1" smtClean="0">
                <a:solidFill>
                  <a:srgbClr val="0070C0"/>
                </a:solidFill>
                <a:latin typeface="Times New Roman" pitchFamily="18" charset="0"/>
                <a:cs typeface="Times New Roman" pitchFamily="18" charset="0"/>
              </a:rPr>
              <a:t>Novadpētniecība klikšķa attālumā</a:t>
            </a:r>
            <a:endParaRPr lang="lv-LV" sz="3200" smtClean="0">
              <a:solidFill>
                <a:srgbClr val="0070C0"/>
              </a:solidFill>
              <a:latin typeface="Times New Roman" pitchFamily="18" charset="0"/>
              <a:cs typeface="Times New Roman" pitchFamily="18" charset="0"/>
            </a:endParaRPr>
          </a:p>
        </p:txBody>
      </p:sp>
      <p:sp>
        <p:nvSpPr>
          <p:cNvPr id="22531" name="Содержимое 2"/>
          <p:cNvSpPr>
            <a:spLocks noGrp="1"/>
          </p:cNvSpPr>
          <p:nvPr>
            <p:ph idx="1"/>
          </p:nvPr>
        </p:nvSpPr>
        <p:spPr/>
        <p:txBody>
          <a:bodyPr/>
          <a:lstStyle/>
          <a:p>
            <a:pPr eaLnBrk="1" hangingPunct="1"/>
            <a:endParaRPr lang="lv-LV" sz="2200" b="1"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resursu pieejamība un atpazīstamība nodrošināma ne tikai lokāli, bet </a:t>
            </a:r>
            <a:r>
              <a:rPr lang="lv-LV" sz="2200" b="1" u="sng" dirty="0" smtClean="0">
                <a:latin typeface="Times New Roman" pitchFamily="18" charset="0"/>
                <a:cs typeface="Times New Roman" pitchFamily="18" charset="0"/>
              </a:rPr>
              <a:t>arī globālajā tīmeklī</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novadpētniecības resursu kopums, kas reiz bijis ierobežoti pieejams tikai bibliotekāru </a:t>
            </a:r>
            <a:r>
              <a:rPr lang="lv-LV" sz="2200" b="1" dirty="0" err="1" smtClean="0">
                <a:latin typeface="Times New Roman" pitchFamily="18" charset="0"/>
                <a:cs typeface="Times New Roman" pitchFamily="18" charset="0"/>
              </a:rPr>
              <a:t>pārziņā</a:t>
            </a:r>
            <a:r>
              <a:rPr lang="lv-LV" sz="2200" b="1" dirty="0" smtClean="0">
                <a:latin typeface="Times New Roman" pitchFamily="18" charset="0"/>
                <a:cs typeface="Times New Roman" pitchFamily="18" charset="0"/>
              </a:rPr>
              <a:t>, </a:t>
            </a:r>
            <a:r>
              <a:rPr lang="lv-LV" sz="2200" b="1" dirty="0" err="1" smtClean="0">
                <a:latin typeface="Times New Roman" pitchFamily="18" charset="0"/>
                <a:cs typeface="Times New Roman" pitchFamily="18" charset="0"/>
              </a:rPr>
              <a:t>digitalizācijas</a:t>
            </a:r>
            <a:r>
              <a:rPr lang="lv-LV" sz="2200" b="1" dirty="0" smtClean="0">
                <a:latin typeface="Times New Roman" pitchFamily="18" charset="0"/>
                <a:cs typeface="Times New Roman" pitchFamily="18" charset="0"/>
              </a:rPr>
              <a:t> gaitā kļūst pieejams visai sabiedrībai</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resursiem ir jābūt meklējamiem internetā pat tad, ja dažādu iemeslu dēļ nav iespējams piedāvāt pilntekstus un oriģinālus.  Šādos gadījumos sniedzama pēc iespējas bagātāka </a:t>
            </a:r>
            <a:r>
              <a:rPr lang="lv-LV" sz="2200" b="1" u="sng" dirty="0" smtClean="0">
                <a:latin typeface="Times New Roman" pitchFamily="18" charset="0"/>
                <a:cs typeface="Times New Roman" pitchFamily="18" charset="0"/>
              </a:rPr>
              <a:t>bibliogrāfiskā informācija.</a:t>
            </a:r>
            <a:r>
              <a:rPr lang="lv-LV" sz="2200" b="1" dirty="0" smtClean="0">
                <a:latin typeface="Times New Roman" pitchFamily="18" charset="0"/>
                <a:cs typeface="Times New Roman" pitchFamily="18" charset="0"/>
              </a:rPr>
              <a:t> Resursiem vai vismaz informācijai par tiem ir jāatrodas tur, kur cilvēki to visbiežāk meklē. </a:t>
            </a:r>
            <a:endParaRPr lang="lv-LV" sz="2200" dirty="0" smtClean="0">
              <a:latin typeface="Times New Roman" pitchFamily="18" charset="0"/>
              <a:cs typeface="Times New Roman" pitchFamily="18" charset="0"/>
            </a:endParaRPr>
          </a:p>
          <a:p>
            <a:pPr eaLnBrk="1" hangingPunct="1"/>
            <a:endParaRPr lang="lv-LV"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Содержимое 2"/>
          <p:cNvSpPr>
            <a:spLocks noGrp="1"/>
          </p:cNvSpPr>
          <p:nvPr>
            <p:ph idx="1"/>
          </p:nvPr>
        </p:nvSpPr>
        <p:spPr/>
        <p:txBody>
          <a:bodyPr/>
          <a:lstStyle/>
          <a:p>
            <a:pPr eaLnBrk="1" hangingPunct="1"/>
            <a:r>
              <a:rPr lang="lv-LV" sz="2200" b="1" dirty="0" smtClean="0">
                <a:latin typeface="Times New Roman" pitchFamily="18" charset="0"/>
                <a:cs typeface="Times New Roman" pitchFamily="18" charset="0"/>
              </a:rPr>
              <a:t>Kvalitatīvu </a:t>
            </a:r>
            <a:r>
              <a:rPr lang="lv-LV" sz="2200" b="1" u="sng" dirty="0" err="1" smtClean="0">
                <a:latin typeface="Times New Roman" pitchFamily="18" charset="0"/>
                <a:cs typeface="Times New Roman" pitchFamily="18" charset="0"/>
              </a:rPr>
              <a:t>Vikipēdijas</a:t>
            </a:r>
            <a:r>
              <a:rPr lang="lv-LV" sz="2200" b="1" u="sng" dirty="0" smtClean="0">
                <a:latin typeface="Times New Roman" pitchFamily="18" charset="0"/>
                <a:cs typeface="Times New Roman" pitchFamily="18" charset="0"/>
              </a:rPr>
              <a:t> rakstu veidošan</a:t>
            </a:r>
            <a:r>
              <a:rPr lang="lv-LV" sz="2200" b="1" dirty="0" smtClean="0">
                <a:latin typeface="Times New Roman" pitchFamily="18" charset="0"/>
                <a:cs typeface="Times New Roman" pitchFamily="18" charset="0"/>
              </a:rPr>
              <a:t>a. Šīs vietnes  rakstu zemo kvalitāti neapstrīd neviens, tomēr bibliotēkām tā ir lieliska iespēja piedalīties šī resursa saturiskajā bagātināšanā. Ja trūkst zināšanu, iemaņu, drosmes vai laika rakstīt šķirkļus, bibliotēka vismaz varētu piedāvāt saites uz kvalitatīviem un ticamiem materiāliem.</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piemēram, </a:t>
            </a:r>
            <a:r>
              <a:rPr lang="lv-LV" sz="2200" b="1" dirty="0" err="1" smtClean="0">
                <a:latin typeface="Times New Roman" pitchFamily="18" charset="0"/>
                <a:cs typeface="Times New Roman" pitchFamily="18" charset="0"/>
              </a:rPr>
              <a:t>Vikipēdijas</a:t>
            </a:r>
            <a:r>
              <a:rPr lang="lv-LV" sz="2200" b="1" dirty="0" smtClean="0">
                <a:latin typeface="Times New Roman" pitchFamily="18" charset="0"/>
                <a:cs typeface="Times New Roman" pitchFamily="18" charset="0"/>
              </a:rPr>
              <a:t> rakstā par Gulbeni var ievietot saiti uz Gulbenes bibliotēkas tīmekļa vietni un digitālajām kolekcijām. Šāds ceļš – caur neautoritatīvu resursu pie autoritatīva resursa  ne tikai popularizētu bibliotēku digitālās</a:t>
            </a:r>
            <a:r>
              <a:rPr lang="lv-LV" sz="2200" dirty="0" smtClean="0">
                <a:latin typeface="Times New Roman" pitchFamily="18" charset="0"/>
                <a:cs typeface="Times New Roman" pitchFamily="18" charset="0"/>
              </a:rPr>
              <a:t> </a:t>
            </a:r>
            <a:r>
              <a:rPr lang="lv-LV" sz="2200" b="1" dirty="0" smtClean="0">
                <a:latin typeface="Times New Roman" pitchFamily="18" charset="0"/>
                <a:cs typeface="Times New Roman" pitchFamily="18" charset="0"/>
              </a:rPr>
              <a:t>kolekcijas, bet arī uzlabotu šo kolekciju </a:t>
            </a:r>
            <a:r>
              <a:rPr lang="lv-LV" sz="2200" b="1" dirty="0" err="1" smtClean="0">
                <a:latin typeface="Times New Roman" pitchFamily="18" charset="0"/>
                <a:cs typeface="Times New Roman" pitchFamily="18" charset="0"/>
              </a:rPr>
              <a:t>meklējamību</a:t>
            </a:r>
            <a:r>
              <a:rPr lang="lv-LV" sz="2200" b="1" dirty="0" smtClean="0">
                <a:latin typeface="Times New Roman" pitchFamily="18" charset="0"/>
                <a:cs typeface="Times New Roman" pitchFamily="18" charset="0"/>
              </a:rPr>
              <a:t>.</a:t>
            </a:r>
            <a:endParaRPr lang="lv-LV" sz="2200" dirty="0" smtClean="0">
              <a:latin typeface="Times New Roman" pitchFamily="18" charset="0"/>
              <a:cs typeface="Times New Roman" pitchFamily="18" charset="0"/>
            </a:endParaRPr>
          </a:p>
          <a:p>
            <a:pPr eaLnBrk="1" hangingPunct="1"/>
            <a:endParaRPr lang="lv-LV"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836613"/>
            <a:ext cx="8229600" cy="581025"/>
          </a:xfrm>
        </p:spPr>
        <p:txBody>
          <a:bodyPr rtlCol="0">
            <a:normAutofit fontScale="90000"/>
          </a:bodyPr>
          <a:lstStyle/>
          <a:p>
            <a:pPr eaLnBrk="1" fontAlgn="auto" hangingPunct="1">
              <a:spcAft>
                <a:spcPts val="0"/>
              </a:spcAft>
              <a:defRPr/>
            </a:pPr>
            <a:r>
              <a:rPr lang="lv-LV" sz="2700" b="1" dirty="0" smtClean="0">
                <a:solidFill>
                  <a:srgbClr val="0070C0"/>
                </a:solidFill>
                <a:latin typeface="Times New Roman" pitchFamily="18" charset="0"/>
                <a:cs typeface="Times New Roman" pitchFamily="18" charset="0"/>
              </a:rPr>
              <a:t/>
            </a:r>
            <a:br>
              <a:rPr lang="lv-LV" sz="2700" b="1" dirty="0" smtClean="0">
                <a:solidFill>
                  <a:srgbClr val="0070C0"/>
                </a:solidFill>
                <a:latin typeface="Times New Roman" pitchFamily="18" charset="0"/>
                <a:cs typeface="Times New Roman" pitchFamily="18" charset="0"/>
              </a:rPr>
            </a:br>
            <a:r>
              <a:rPr lang="lv-LV" sz="2700" b="1" dirty="0" smtClean="0">
                <a:solidFill>
                  <a:srgbClr val="0070C0"/>
                </a:solidFill>
                <a:latin typeface="Times New Roman" pitchFamily="18" charset="0"/>
                <a:cs typeface="Times New Roman" pitchFamily="18" charset="0"/>
              </a:rPr>
              <a:t>LATGALES REĢIONA PUBLISKO BIBLIOTĒKU DIGITĀLĀS KOLEKCIJAS, TO VEIDOŠANA UN IZMANTOŠANA</a:t>
            </a:r>
            <a:r>
              <a:rPr lang="lv-LV" dirty="0" smtClean="0">
                <a:solidFill>
                  <a:srgbClr val="0070C0"/>
                </a:solidFill>
              </a:rPr>
              <a:t/>
            </a:r>
            <a:br>
              <a:rPr lang="lv-LV" dirty="0" smtClean="0">
                <a:solidFill>
                  <a:srgbClr val="0070C0"/>
                </a:solidFill>
              </a:rPr>
            </a:br>
            <a:endParaRPr lang="lv-LV" dirty="0" smtClean="0">
              <a:solidFill>
                <a:srgbClr val="0070C0"/>
              </a:solidFill>
            </a:endParaRPr>
          </a:p>
        </p:txBody>
      </p:sp>
      <p:sp>
        <p:nvSpPr>
          <p:cNvPr id="24579" name="Содержимое 2"/>
          <p:cNvSpPr>
            <a:spLocks noGrp="1"/>
          </p:cNvSpPr>
          <p:nvPr>
            <p:ph idx="1"/>
          </p:nvPr>
        </p:nvSpPr>
        <p:spPr/>
        <p:txBody>
          <a:bodyPr/>
          <a:lstStyle/>
          <a:p>
            <a:pPr eaLnBrk="1" hangingPunct="1">
              <a:lnSpc>
                <a:spcPct val="80000"/>
              </a:lnSpc>
            </a:pPr>
            <a:r>
              <a:rPr lang="lv-LV" sz="2200" b="1" smtClean="0">
                <a:solidFill>
                  <a:srgbClr val="0070C0"/>
                </a:solidFill>
                <a:latin typeface="Times New Roman" pitchFamily="18" charset="0"/>
                <a:cs typeface="Times New Roman" pitchFamily="18" charset="0"/>
              </a:rPr>
              <a:t>1. Inta Kušnere, Ludzas pilsētas galvenās bibliotēkas direktore</a:t>
            </a:r>
            <a:endParaRPr lang="lv-LV" sz="2200" smtClean="0">
              <a:solidFill>
                <a:srgbClr val="0070C0"/>
              </a:solidFill>
              <a:latin typeface="Times New Roman" pitchFamily="18" charset="0"/>
              <a:cs typeface="Times New Roman" pitchFamily="18" charset="0"/>
            </a:endParaRPr>
          </a:p>
          <a:p>
            <a:pPr eaLnBrk="1" hangingPunct="1">
              <a:lnSpc>
                <a:spcPct val="80000"/>
              </a:lnSpc>
              <a:buFont typeface="Arial" charset="0"/>
              <a:buNone/>
            </a:pPr>
            <a:r>
              <a:rPr lang="lv-LV" sz="2200" b="1" smtClean="0">
                <a:latin typeface="Times New Roman" pitchFamily="18" charset="0"/>
                <a:cs typeface="Times New Roman" pitchFamily="18" charset="0"/>
              </a:rPr>
              <a:t> </a:t>
            </a:r>
            <a:endParaRPr lang="lv-LV" sz="2200" smtClean="0">
              <a:latin typeface="Times New Roman" pitchFamily="18" charset="0"/>
              <a:cs typeface="Times New Roman" pitchFamily="18" charset="0"/>
            </a:endParaRPr>
          </a:p>
          <a:p>
            <a:pPr eaLnBrk="1" hangingPunct="1">
              <a:lnSpc>
                <a:spcPct val="80000"/>
              </a:lnSpc>
            </a:pPr>
            <a:r>
              <a:rPr lang="lv-LV" sz="2200" b="1" smtClean="0">
                <a:latin typeface="Times New Roman" pitchFamily="18" charset="0"/>
                <a:cs typeface="Times New Roman" pitchFamily="18" charset="0"/>
              </a:rPr>
              <a:t>Ludzas bibliotēkas digitālie resursi apkopoti bibliotēkas </a:t>
            </a:r>
            <a:r>
              <a:rPr lang="lv-LV" sz="2200" b="1" smtClean="0">
                <a:solidFill>
                  <a:srgbClr val="0070C0"/>
                </a:solidFill>
                <a:latin typeface="Times New Roman" pitchFamily="18" charset="0"/>
                <a:cs typeface="Times New Roman" pitchFamily="18" charset="0"/>
                <a:hlinkClick r:id="rId2"/>
              </a:rPr>
              <a:t>kultūrvēstures datubāzē</a:t>
            </a:r>
            <a:r>
              <a:rPr lang="lv-LV" sz="2200" b="1" smtClean="0">
                <a:solidFill>
                  <a:srgbClr val="0070C0"/>
                </a:solidFill>
                <a:latin typeface="Times New Roman" pitchFamily="18" charset="0"/>
                <a:cs typeface="Times New Roman" pitchFamily="18" charset="0"/>
              </a:rPr>
              <a:t>, </a:t>
            </a:r>
            <a:r>
              <a:rPr lang="lv-LV" sz="2200" b="1" smtClean="0">
                <a:latin typeface="Times New Roman" pitchFamily="18" charset="0"/>
                <a:cs typeface="Times New Roman" pitchFamily="18" charset="0"/>
              </a:rPr>
              <a:t>kas ir vairāku projektu rezultāts. </a:t>
            </a:r>
          </a:p>
          <a:p>
            <a:pPr eaLnBrk="1" hangingPunct="1">
              <a:lnSpc>
                <a:spcPct val="80000"/>
              </a:lnSpc>
              <a:buFont typeface="Arial" charset="0"/>
              <a:buNone/>
            </a:pPr>
            <a:endParaRPr lang="lv-LV" sz="2200" smtClean="0">
              <a:latin typeface="Times New Roman" pitchFamily="18" charset="0"/>
              <a:cs typeface="Times New Roman" pitchFamily="18" charset="0"/>
            </a:endParaRPr>
          </a:p>
          <a:p>
            <a:pPr eaLnBrk="1" hangingPunct="1">
              <a:lnSpc>
                <a:spcPct val="80000"/>
              </a:lnSpc>
            </a:pPr>
            <a:r>
              <a:rPr lang="lv-LV" sz="2200" b="1" smtClean="0">
                <a:latin typeface="Times New Roman" pitchFamily="18" charset="0"/>
                <a:cs typeface="Times New Roman" pitchFamily="18" charset="0"/>
              </a:rPr>
              <a:t>daudz digitālo kolekciju atrodas </a:t>
            </a:r>
            <a:r>
              <a:rPr lang="lv-LV" sz="2200" b="1" u="sng" smtClean="0">
                <a:latin typeface="Times New Roman" pitchFamily="18" charset="0"/>
                <a:cs typeface="Times New Roman" pitchFamily="18" charset="0"/>
              </a:rPr>
              <a:t>kompaktdiskos</a:t>
            </a:r>
            <a:r>
              <a:rPr lang="lv-LV" sz="2200" b="1" smtClean="0">
                <a:latin typeface="Times New Roman" pitchFamily="18" charset="0"/>
                <a:cs typeface="Times New Roman" pitchFamily="18" charset="0"/>
              </a:rPr>
              <a:t> (</a:t>
            </a:r>
            <a:r>
              <a:rPr lang="lv-LV" sz="2200" b="1" i="1" smtClean="0">
                <a:latin typeface="Times New Roman" pitchFamily="18" charset="0"/>
                <a:cs typeface="Times New Roman" pitchFamily="18" charset="0"/>
              </a:rPr>
              <a:t>CD</a:t>
            </a:r>
            <a:r>
              <a:rPr lang="lv-LV" sz="2200" b="1" smtClean="0">
                <a:latin typeface="Times New Roman" pitchFamily="18" charset="0"/>
                <a:cs typeface="Times New Roman" pitchFamily="18" charset="0"/>
              </a:rPr>
              <a:t>) </a:t>
            </a:r>
            <a:r>
              <a:rPr lang="lv-LV" sz="2200" b="1" u="sng" smtClean="0">
                <a:latin typeface="Times New Roman" pitchFamily="18" charset="0"/>
                <a:cs typeface="Times New Roman" pitchFamily="18" charset="0"/>
              </a:rPr>
              <a:t>un ciparvideodiskos</a:t>
            </a:r>
            <a:r>
              <a:rPr lang="lv-LV" sz="2200" b="1" smtClean="0">
                <a:latin typeface="Times New Roman" pitchFamily="18" charset="0"/>
                <a:cs typeface="Times New Roman" pitchFamily="18" charset="0"/>
              </a:rPr>
              <a:t> (</a:t>
            </a:r>
            <a:r>
              <a:rPr lang="lv-LV" sz="2200" b="1" i="1" smtClean="0">
                <a:latin typeface="Times New Roman" pitchFamily="18" charset="0"/>
                <a:cs typeface="Times New Roman" pitchFamily="18" charset="0"/>
              </a:rPr>
              <a:t>DVD</a:t>
            </a:r>
            <a:r>
              <a:rPr lang="lv-LV" sz="2200" b="1" smtClean="0">
                <a:latin typeface="Times New Roman" pitchFamily="18" charset="0"/>
                <a:cs typeface="Times New Roman" pitchFamily="18" charset="0"/>
              </a:rPr>
              <a:t>), kas no pieejamības viedokļa nav labākais digitālo kolekciju piedāvāšanas veids. Turklāt visas šīs digitālās kolekcijas tiek glabātas tikai </a:t>
            </a:r>
            <a:r>
              <a:rPr lang="lv-LV" sz="2200" b="1" i="1" smtClean="0">
                <a:latin typeface="Times New Roman" pitchFamily="18" charset="0"/>
                <a:cs typeface="Times New Roman" pitchFamily="18" charset="0"/>
              </a:rPr>
              <a:t>CD</a:t>
            </a:r>
            <a:r>
              <a:rPr lang="lv-LV" sz="2200" b="1" smtClean="0">
                <a:latin typeface="Times New Roman" pitchFamily="18" charset="0"/>
                <a:cs typeface="Times New Roman" pitchFamily="18" charset="0"/>
              </a:rPr>
              <a:t> un </a:t>
            </a:r>
            <a:r>
              <a:rPr lang="lv-LV" sz="2200" b="1" i="1" smtClean="0">
                <a:latin typeface="Times New Roman" pitchFamily="18" charset="0"/>
                <a:cs typeface="Times New Roman" pitchFamily="18" charset="0"/>
              </a:rPr>
              <a:t>DVD</a:t>
            </a:r>
            <a:r>
              <a:rPr lang="lv-LV" sz="2200" b="1" smtClean="0">
                <a:latin typeface="Times New Roman" pitchFamily="18" charset="0"/>
                <a:cs typeface="Times New Roman" pitchFamily="18" charset="0"/>
              </a:rPr>
              <a:t> formā, tām netiek veidotas rezerves kopijas ne serverī, ne ārējā cietā diskā, ne kādā citā nesējā, tāpēc šāda digitālo kolekciju uzglabāšana ir nedroša un neatbilst ilgmūžīgas saglabāšanas kritērijiem.</a:t>
            </a:r>
          </a:p>
          <a:p>
            <a:pPr eaLnBrk="1" hangingPunct="1">
              <a:lnSpc>
                <a:spcPct val="80000"/>
              </a:lnSpc>
            </a:pPr>
            <a:endParaRPr lang="lv-LV" sz="2200" smtClean="0">
              <a:latin typeface="Times New Roman" pitchFamily="18" charset="0"/>
              <a:cs typeface="Times New Roman" pitchFamily="18" charset="0"/>
            </a:endParaRPr>
          </a:p>
          <a:p>
            <a:pPr eaLnBrk="1" hangingPunct="1">
              <a:lnSpc>
                <a:spcPct val="80000"/>
              </a:lnSpc>
            </a:pPr>
            <a:endParaRPr lang="lv-LV" sz="22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Содержимое 2"/>
          <p:cNvSpPr>
            <a:spLocks noGrp="1"/>
          </p:cNvSpPr>
          <p:nvPr>
            <p:ph idx="1"/>
          </p:nvPr>
        </p:nvSpPr>
        <p:spPr/>
        <p:txBody>
          <a:bodyPr/>
          <a:lstStyle/>
          <a:p>
            <a:pPr eaLnBrk="1" hangingPunct="1"/>
            <a:endParaRPr lang="lv-LV" sz="2200" b="1" dirty="0" smtClean="0">
              <a:latin typeface="Times New Roman" pitchFamily="18" charset="0"/>
              <a:cs typeface="Times New Roman" pitchFamily="18" charset="0"/>
            </a:endParaRPr>
          </a:p>
          <a:p>
            <a:pPr eaLnBrk="1" hangingPunct="1"/>
            <a:endParaRPr lang="lv-LV" sz="2200" b="1"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diemžēl bibliotēkas tīmekļa vietnē nav atspoguļots </a:t>
            </a:r>
            <a:r>
              <a:rPr lang="lv-LV" sz="2200" b="1" i="1" dirty="0" smtClean="0">
                <a:latin typeface="Times New Roman" pitchFamily="18" charset="0"/>
                <a:cs typeface="Times New Roman" pitchFamily="18" charset="0"/>
              </a:rPr>
              <a:t>CD</a:t>
            </a:r>
            <a:r>
              <a:rPr lang="lv-LV" sz="2200" b="1" dirty="0" smtClean="0">
                <a:latin typeface="Times New Roman" pitchFamily="18" charset="0"/>
                <a:cs typeface="Times New Roman" pitchFamily="18" charset="0"/>
              </a:rPr>
              <a:t> un </a:t>
            </a:r>
            <a:r>
              <a:rPr lang="lv-LV" sz="2200" b="1" i="1" dirty="0" smtClean="0">
                <a:latin typeface="Times New Roman" pitchFamily="18" charset="0"/>
                <a:cs typeface="Times New Roman" pitchFamily="18" charset="0"/>
              </a:rPr>
              <a:t>DVD</a:t>
            </a:r>
            <a:r>
              <a:rPr lang="lv-LV" sz="2200" b="1" dirty="0" smtClean="0">
                <a:latin typeface="Times New Roman" pitchFamily="18" charset="0"/>
                <a:cs typeface="Times New Roman" pitchFamily="18" charset="0"/>
              </a:rPr>
              <a:t> pieejamo digitālo kolekciju saraksts. Lai gan lielākā daļa šo resursu ir meklējama bibliotēkas elektroniskajā katalogā, pieejamības labad vēlama arī atsevišķa, digitālajām kolekcijām veltīta sadaļa vai vismaz saraksts tīmekļa vietnē.</a:t>
            </a:r>
            <a:endParaRPr lang="lv-LV" sz="2200" dirty="0" smtClean="0">
              <a:latin typeface="Times New Roman" pitchFamily="18" charset="0"/>
              <a:cs typeface="Times New Roman" pitchFamily="18" charset="0"/>
            </a:endParaRPr>
          </a:p>
          <a:p>
            <a:pPr eaLnBrk="1" hangingPunct="1"/>
            <a:endParaRPr lang="lv-LV"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lv-LV" sz="2400" b="1" dirty="0" smtClean="0">
                <a:solidFill>
                  <a:srgbClr val="0070C0"/>
                </a:solidFill>
                <a:latin typeface="Times New Roman" pitchFamily="18" charset="0"/>
                <a:cs typeface="Times New Roman" pitchFamily="18" charset="0"/>
              </a:rPr>
              <a:t/>
            </a:r>
            <a:br>
              <a:rPr lang="lv-LV" sz="2400" b="1" dirty="0" smtClean="0">
                <a:solidFill>
                  <a:srgbClr val="0070C0"/>
                </a:solidFill>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
            </a:r>
            <a:br>
              <a:rPr lang="lv-LV" sz="2400" b="1" dirty="0" smtClean="0">
                <a:solidFill>
                  <a:srgbClr val="0070C0"/>
                </a:solidFill>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
            </a:r>
            <a:br>
              <a:rPr lang="lv-LV" sz="2400" b="1" dirty="0" smtClean="0">
                <a:solidFill>
                  <a:srgbClr val="0070C0"/>
                </a:solidFill>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2. Ruta </a:t>
            </a:r>
            <a:r>
              <a:rPr lang="lv-LV" sz="2400" b="1" dirty="0" err="1" smtClean="0">
                <a:solidFill>
                  <a:srgbClr val="0070C0"/>
                </a:solidFill>
                <a:latin typeface="Times New Roman" pitchFamily="18" charset="0"/>
                <a:cs typeface="Times New Roman" pitchFamily="18" charset="0"/>
              </a:rPr>
              <a:t>Suseja</a:t>
            </a:r>
            <a:r>
              <a:rPr lang="lv-LV" sz="2400" b="1" dirty="0" smtClean="0">
                <a:solidFill>
                  <a:srgbClr val="0070C0"/>
                </a:solidFill>
                <a:latin typeface="Times New Roman" pitchFamily="18" charset="0"/>
                <a:cs typeface="Times New Roman" pitchFamily="18" charset="0"/>
              </a:rPr>
              <a:t>, Rēzeknes Centrālās bibliotēkas vecākā  </a:t>
            </a:r>
            <a:r>
              <a:rPr lang="lv-LV" sz="2400" dirty="0" smtClean="0">
                <a:solidFill>
                  <a:srgbClr val="0070C0"/>
                </a:solidFill>
                <a:latin typeface="Times New Roman" pitchFamily="18" charset="0"/>
                <a:cs typeface="Times New Roman" pitchFamily="18" charset="0"/>
              </a:rPr>
              <a:t/>
            </a:r>
            <a:br>
              <a:rPr lang="lv-LV" sz="2400" dirty="0" smtClean="0">
                <a:solidFill>
                  <a:srgbClr val="0070C0"/>
                </a:solidFill>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   bibliogrāfe</a:t>
            </a:r>
            <a:r>
              <a:rPr lang="lv-LV" dirty="0" smtClean="0"/>
              <a:t/>
            </a:r>
            <a:br>
              <a:rPr lang="lv-LV" dirty="0" smtClean="0"/>
            </a:br>
            <a:endParaRPr lang="lv-LV" dirty="0" smtClean="0"/>
          </a:p>
        </p:txBody>
      </p:sp>
      <p:sp>
        <p:nvSpPr>
          <p:cNvPr id="3" name="Содержимое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lv-LV" dirty="0" smtClean="0">
                <a:solidFill>
                  <a:schemeClr val="tx1">
                    <a:lumMod val="95000"/>
                    <a:lumOff val="5000"/>
                  </a:schemeClr>
                </a:solidFill>
              </a:rPr>
              <a:t> </a:t>
            </a:r>
            <a:r>
              <a:rPr lang="lv-LV" sz="2400" b="1" u="sng" dirty="0" smtClean="0">
                <a:latin typeface="Times New Roman" pitchFamily="18" charset="0"/>
                <a:cs typeface="Times New Roman" pitchFamily="18" charset="0"/>
              </a:rPr>
              <a:t>Rēzeknes Centrālās bibliotēkas novadpētniecības e-resursi</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2400" b="1" dirty="0" smtClean="0">
                <a:latin typeface="Times New Roman" pitchFamily="18" charset="0"/>
                <a:cs typeface="Times New Roman" pitchFamily="18" charset="0"/>
              </a:rPr>
              <a:t> </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2400" b="1" dirty="0" smtClean="0">
                <a:latin typeface="Times New Roman" pitchFamily="18" charset="0"/>
                <a:cs typeface="Times New Roman" pitchFamily="18" charset="0"/>
              </a:rPr>
              <a:t>sadaļā „Novads” ir ievietots </a:t>
            </a:r>
            <a:r>
              <a:rPr lang="lv-LV" sz="2400" b="1" dirty="0" smtClean="0">
                <a:latin typeface="Times New Roman" pitchFamily="18" charset="0"/>
                <a:cs typeface="Times New Roman" pitchFamily="18" charset="0"/>
                <a:hlinkClick r:id="rId2"/>
              </a:rPr>
              <a:t>novadpētniecības mapju saraksts</a:t>
            </a:r>
            <a:r>
              <a:rPr lang="lv-LV" sz="2400" b="1" dirty="0" smtClean="0">
                <a:latin typeface="Times New Roman" pitchFamily="18" charset="0"/>
                <a:cs typeface="Times New Roman" pitchFamily="18" charset="0"/>
              </a:rPr>
              <a:t> ar sasaisti uz bibliotēkas elektronisko katalogu.</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2400" b="1" dirty="0" smtClean="0">
                <a:latin typeface="Times New Roman" pitchFamily="18" charset="0"/>
                <a:cs typeface="Times New Roman" pitchFamily="18" charset="0"/>
              </a:rPr>
              <a:t>novadpētniecības aktualitātes iespējams meklēt, izmantojot tīmekļa vietnes meklēšanas logu. </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2400" b="1" dirty="0" smtClean="0">
                <a:latin typeface="Times New Roman" pitchFamily="18" charset="0"/>
                <a:cs typeface="Times New Roman" pitchFamily="18" charset="0"/>
              </a:rPr>
              <a:t>vērtīgas ir sadaļas </a:t>
            </a:r>
            <a:r>
              <a:rPr lang="lv-LV" sz="2400" b="1" dirty="0" smtClean="0">
                <a:latin typeface="Times New Roman" pitchFamily="18" charset="0"/>
                <a:cs typeface="Times New Roman" pitchFamily="18" charset="0"/>
                <a:hlinkClick r:id="rId3"/>
              </a:rPr>
              <a:t>„Rēzekne internetā”</a:t>
            </a:r>
            <a:r>
              <a:rPr lang="lv-LV" sz="2400" b="1" dirty="0" smtClean="0">
                <a:latin typeface="Times New Roman" pitchFamily="18" charset="0"/>
                <a:cs typeface="Times New Roman" pitchFamily="18" charset="0"/>
              </a:rPr>
              <a:t> un </a:t>
            </a:r>
            <a:r>
              <a:rPr lang="lv-LV" sz="2400" b="1" dirty="0" smtClean="0">
                <a:latin typeface="Times New Roman" pitchFamily="18" charset="0"/>
                <a:cs typeface="Times New Roman" pitchFamily="18" charset="0"/>
                <a:hlinkClick r:id="rId4"/>
              </a:rPr>
              <a:t>„Latgale internetā”</a:t>
            </a:r>
            <a:r>
              <a:rPr lang="lv-LV" sz="2400" b="1" dirty="0" smtClean="0">
                <a:latin typeface="Times New Roman" pitchFamily="18" charset="0"/>
                <a:cs typeface="Times New Roman" pitchFamily="18" charset="0"/>
              </a:rPr>
              <a:t>, kas apkopo svarīgākos Rēzeknes un Latgales interneta resursus. Tīmekļa vietnes sadaļa </a:t>
            </a:r>
            <a:r>
              <a:rPr lang="lv-LV" sz="2400" b="1" dirty="0" smtClean="0">
                <a:latin typeface="Times New Roman" pitchFamily="18" charset="0"/>
                <a:cs typeface="Times New Roman" pitchFamily="18" charset="0"/>
                <a:hlinkClick r:id="rId5"/>
              </a:rPr>
              <a:t>„Skaiti latgaliski”</a:t>
            </a:r>
            <a:r>
              <a:rPr lang="lv-LV" sz="2400" b="1" dirty="0" smtClean="0">
                <a:latin typeface="Times New Roman" pitchFamily="18" charset="0"/>
                <a:cs typeface="Times New Roman" pitchFamily="18" charset="0"/>
              </a:rPr>
              <a:t> („Lasi latgaliski”) apkopo e-resursus latgaliešu valodā.</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2400" b="1" dirty="0" err="1" smtClean="0">
                <a:latin typeface="Times New Roman" pitchFamily="18" charset="0"/>
                <a:cs typeface="Times New Roman" pitchFamily="18" charset="0"/>
              </a:rPr>
              <a:t>digitalizācija</a:t>
            </a:r>
            <a:r>
              <a:rPr lang="lv-LV" sz="2400" b="1" dirty="0" smtClean="0">
                <a:latin typeface="Times New Roman" pitchFamily="18" charset="0"/>
                <a:cs typeface="Times New Roman" pitchFamily="18" charset="0"/>
              </a:rPr>
              <a:t> Rēzeknes bibliotēkā nenotiek</a:t>
            </a:r>
            <a:r>
              <a:rPr lang="lv-LV" sz="24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3775"/>
          </a:xfrm>
        </p:spPr>
        <p:txBody>
          <a:bodyPr rtlCol="0">
            <a:normAutofit fontScale="90000"/>
          </a:bodyPr>
          <a:lstStyle/>
          <a:p>
            <a:pPr eaLnBrk="1" fontAlgn="auto" hangingPunct="1">
              <a:spcAft>
                <a:spcPts val="0"/>
              </a:spcAft>
              <a:defRPr/>
            </a:pPr>
            <a:r>
              <a:rPr lang="lv-LV" sz="2400" b="1" dirty="0" smtClean="0">
                <a:solidFill>
                  <a:srgbClr val="0070C0"/>
                </a:solidFill>
                <a:latin typeface="Times New Roman" pitchFamily="18" charset="0"/>
                <a:cs typeface="Times New Roman" pitchFamily="18" charset="0"/>
              </a:rPr>
              <a:t/>
            </a:r>
            <a:br>
              <a:rPr lang="lv-LV" sz="2400" b="1" dirty="0" smtClean="0">
                <a:solidFill>
                  <a:srgbClr val="0070C0"/>
                </a:solidFill>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
            </a:r>
            <a:br>
              <a:rPr lang="lv-LV" sz="2400" b="1" dirty="0" smtClean="0">
                <a:solidFill>
                  <a:srgbClr val="0070C0"/>
                </a:solidFill>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
            </a:r>
            <a:br>
              <a:rPr lang="lv-LV" sz="2400" b="1" dirty="0" smtClean="0">
                <a:solidFill>
                  <a:srgbClr val="0070C0"/>
                </a:solidFill>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3.Laimdota Ozoliņa, Bauskas Centrālās bibliotēkas galvenā bibliogrāfe</a:t>
            </a:r>
            <a:r>
              <a:rPr lang="lv-LV" dirty="0" smtClean="0"/>
              <a:t/>
            </a:r>
            <a:br>
              <a:rPr lang="lv-LV" dirty="0" smtClean="0"/>
            </a:br>
            <a:endParaRPr lang="lv-LV" dirty="0" smtClean="0"/>
          </a:p>
        </p:txBody>
      </p:sp>
      <p:sp>
        <p:nvSpPr>
          <p:cNvPr id="27651" name="Содержимое 2"/>
          <p:cNvSpPr>
            <a:spLocks noGrp="1"/>
          </p:cNvSpPr>
          <p:nvPr>
            <p:ph idx="1"/>
          </p:nvPr>
        </p:nvSpPr>
        <p:spPr/>
        <p:txBody>
          <a:bodyPr/>
          <a:lstStyle/>
          <a:p>
            <a:pPr eaLnBrk="1" hangingPunct="1"/>
            <a:r>
              <a:rPr lang="lv-LV" sz="2200" b="1" u="sng" dirty="0" smtClean="0">
                <a:latin typeface="Times New Roman" pitchFamily="18" charset="0"/>
                <a:cs typeface="Times New Roman" pitchFamily="18" charset="0"/>
              </a:rPr>
              <a:t>“Novadpētniecības digitālās kolekcijas – vēstījums nākotnei par vietu, notikumu un cilvēku vēsturi.”</a:t>
            </a:r>
            <a:endParaRPr lang="lv-LV" sz="2200" dirty="0" smtClean="0">
              <a:latin typeface="Times New Roman" pitchFamily="18" charset="0"/>
              <a:cs typeface="Times New Roman" pitchFamily="18" charset="0"/>
            </a:endParaRPr>
          </a:p>
          <a:p>
            <a:pPr eaLnBrk="1" hangingPunct="1">
              <a:buFont typeface="Arial" charset="0"/>
              <a:buNone/>
            </a:pP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bibliotēka veido digitālo kolekciju par Bauskas kultūrvēsturi kompaktdiskos. 2013. gada sākumā Bauskas bibliotēkā bija 50 tematiskie diski, šogad tapuši vēl 6 diski</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kolekcijas pamatā veltītas Bauskas vēsturei un kultūrvēsturei</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diskos blakus fotogrāfijām ir iekļauta arī aprakstoša informācija, mutvārdu vēstures ieraksti u. tml.</a:t>
            </a:r>
            <a:endParaRPr lang="lv-LV" sz="2200" dirty="0" smtClean="0">
              <a:latin typeface="Times New Roman" pitchFamily="18" charset="0"/>
              <a:cs typeface="Times New Roman" pitchFamily="18" charset="0"/>
            </a:endParaRPr>
          </a:p>
          <a:p>
            <a:pPr eaLnBrk="1" hangingPunct="1">
              <a:buFont typeface="Arial" charset="0"/>
              <a:buNone/>
            </a:pPr>
            <a:endParaRPr lang="lv-LV"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Содержимое 2"/>
          <p:cNvSpPr>
            <a:spLocks noGrp="1"/>
          </p:cNvSpPr>
          <p:nvPr>
            <p:ph idx="1"/>
          </p:nvPr>
        </p:nvSpPr>
        <p:spPr>
          <a:xfrm>
            <a:off x="457200" y="1268413"/>
            <a:ext cx="8229600" cy="4857750"/>
          </a:xfrm>
        </p:spPr>
        <p:txBody>
          <a:bodyPr/>
          <a:lstStyle/>
          <a:p>
            <a:pPr eaLnBrk="1" hangingPunct="1"/>
            <a:endParaRPr lang="lv-LV" sz="2200" b="1"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daudz disku tiek veltīts Bauskas novadniekiem. </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diski ir pieejami un izmantojami tikai Bauskas bibliotēkā. Ar disku sarakstu var iepazīties Bauskas Centrālās bibliotēkas tīmekļa vietnes sadaļā </a:t>
            </a:r>
            <a:r>
              <a:rPr lang="lv-LV" sz="2200" b="1" dirty="0" smtClean="0">
                <a:latin typeface="Times New Roman" pitchFamily="18" charset="0"/>
                <a:cs typeface="Times New Roman" pitchFamily="18" charset="0"/>
                <a:hlinkClick r:id="rId2"/>
              </a:rPr>
              <a:t>„Pakalpojumi”</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drošības nolūkos katrs disks ir ierakstīts divos eksemplāros</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visi kolekcijas materiāli tiek glabāti arī serverī. Šos diskus izmanto pasākumos par Bauskas vēsturiskajām fotogrāfijām</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tiek rīkoti gan digitālie ceļojumi, gan tematiskas pēcpusdienas un tikšanās. Kopš 2010. gada novadīti jau 60 šādi pasākumi</a:t>
            </a:r>
            <a:endParaRPr lang="lv-LV" sz="2200" dirty="0" smtClean="0">
              <a:latin typeface="Times New Roman" pitchFamily="18" charset="0"/>
              <a:cs typeface="Times New Roman" pitchFamily="18" charset="0"/>
            </a:endParaRPr>
          </a:p>
          <a:p>
            <a:pPr eaLnBrk="1" hangingPunct="1">
              <a:buFont typeface="Arial" charset="0"/>
              <a:buNone/>
            </a:pPr>
            <a:endParaRPr lang="lv-LV"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lv-LV" sz="2400" b="1" dirty="0" smtClean="0">
                <a:latin typeface="Times New Roman" pitchFamily="18" charset="0"/>
                <a:cs typeface="Times New Roman" pitchFamily="18" charset="0"/>
              </a:rPr>
              <a:t/>
            </a:r>
            <a:br>
              <a:rPr lang="lv-LV" sz="2400" b="1" dirty="0" smtClean="0">
                <a:latin typeface="Times New Roman" pitchFamily="18" charset="0"/>
                <a:cs typeface="Times New Roman" pitchFamily="18" charset="0"/>
              </a:rPr>
            </a:br>
            <a:r>
              <a:rPr lang="lv-LV" sz="2400" b="1" dirty="0" smtClean="0">
                <a:latin typeface="Times New Roman" pitchFamily="18" charset="0"/>
                <a:cs typeface="Times New Roman" pitchFamily="18" charset="0"/>
              </a:rPr>
              <a:t/>
            </a:r>
            <a:br>
              <a:rPr lang="lv-LV" sz="2400" b="1" dirty="0" smtClean="0">
                <a:latin typeface="Times New Roman" pitchFamily="18" charset="0"/>
                <a:cs typeface="Times New Roman" pitchFamily="18" charset="0"/>
              </a:rPr>
            </a:br>
            <a:r>
              <a:rPr lang="lv-LV" sz="2400" b="1" dirty="0" smtClean="0">
                <a:latin typeface="Times New Roman" pitchFamily="18" charset="0"/>
                <a:cs typeface="Times New Roman" pitchFamily="18" charset="0"/>
              </a:rPr>
              <a:t/>
            </a:r>
            <a:br>
              <a:rPr lang="lv-LV" sz="2400" b="1" dirty="0" smtClean="0">
                <a:latin typeface="Times New Roman" pitchFamily="18" charset="0"/>
                <a:cs typeface="Times New Roman" pitchFamily="18" charset="0"/>
              </a:rPr>
            </a:br>
            <a:r>
              <a:rPr lang="lv-LV" sz="2400" b="1" dirty="0" smtClean="0">
                <a:solidFill>
                  <a:srgbClr val="0070C0"/>
                </a:solidFill>
                <a:latin typeface="Times New Roman" pitchFamily="18" charset="0"/>
                <a:cs typeface="Times New Roman" pitchFamily="18" charset="0"/>
              </a:rPr>
              <a:t>4. </a:t>
            </a:r>
            <a:r>
              <a:rPr lang="lv-LV" sz="2400" b="1" u="sng" dirty="0" smtClean="0">
                <a:solidFill>
                  <a:srgbClr val="0070C0"/>
                </a:solidFill>
                <a:latin typeface="Times New Roman" pitchFamily="18" charset="0"/>
                <a:cs typeface="Times New Roman" pitchFamily="18" charset="0"/>
              </a:rPr>
              <a:t>Sanita </a:t>
            </a:r>
            <a:r>
              <a:rPr lang="lv-LV" sz="2400" b="1" u="sng" dirty="0" err="1" smtClean="0">
                <a:solidFill>
                  <a:srgbClr val="0070C0"/>
                </a:solidFill>
                <a:latin typeface="Times New Roman" pitchFamily="18" charset="0"/>
                <a:cs typeface="Times New Roman" pitchFamily="18" charset="0"/>
              </a:rPr>
              <a:t>Jurkāne</a:t>
            </a:r>
            <a:r>
              <a:rPr lang="lv-LV" sz="2400" b="1" dirty="0" smtClean="0">
                <a:solidFill>
                  <a:srgbClr val="0070C0"/>
                </a:solidFill>
                <a:latin typeface="Times New Roman" pitchFamily="18" charset="0"/>
                <a:cs typeface="Times New Roman" pitchFamily="18" charset="0"/>
              </a:rPr>
              <a:t>, Gulbenes bibliotēkas Novadpētniecības un humanitāro zinātņu lasītavas vadītāja, </a:t>
            </a:r>
            <a:r>
              <a:rPr lang="lv-LV" sz="2400" b="1" u="sng" dirty="0" smtClean="0">
                <a:solidFill>
                  <a:srgbClr val="0070C0"/>
                </a:solidFill>
                <a:latin typeface="Times New Roman" pitchFamily="18" charset="0"/>
                <a:cs typeface="Times New Roman" pitchFamily="18" charset="0"/>
              </a:rPr>
              <a:t>Inga </a:t>
            </a:r>
            <a:r>
              <a:rPr lang="lv-LV" sz="2400" b="1" u="sng" dirty="0" err="1" smtClean="0">
                <a:solidFill>
                  <a:srgbClr val="0070C0"/>
                </a:solidFill>
                <a:latin typeface="Times New Roman" pitchFamily="18" charset="0"/>
                <a:cs typeface="Times New Roman" pitchFamily="18" charset="0"/>
              </a:rPr>
              <a:t>Caunīte</a:t>
            </a:r>
            <a:r>
              <a:rPr lang="lv-LV" sz="2400" b="1" u="sng" dirty="0" smtClean="0">
                <a:solidFill>
                  <a:srgbClr val="0070C0"/>
                </a:solidFill>
                <a:latin typeface="Times New Roman" pitchFamily="18" charset="0"/>
                <a:cs typeface="Times New Roman" pitchFamily="18" charset="0"/>
              </a:rPr>
              <a:t>,</a:t>
            </a:r>
            <a:r>
              <a:rPr lang="lv-LV" sz="2400" b="1" dirty="0" smtClean="0">
                <a:solidFill>
                  <a:srgbClr val="0070C0"/>
                </a:solidFill>
                <a:latin typeface="Times New Roman" pitchFamily="18" charset="0"/>
                <a:cs typeface="Times New Roman" pitchFamily="18" charset="0"/>
              </a:rPr>
              <a:t> Gulbenes bibliotēkas Novadpētniecības un humanitāro zinātņu lasītavas galvenā bibliotekāre</a:t>
            </a:r>
            <a:r>
              <a:rPr lang="lv-LV" sz="2400" dirty="0" smtClean="0"/>
              <a:t/>
            </a:r>
            <a:br>
              <a:rPr lang="lv-LV" sz="2400" dirty="0" smtClean="0"/>
            </a:br>
            <a:endParaRPr lang="lv-LV" sz="2200" dirty="0" smtClean="0">
              <a:latin typeface="Times New Roman" pitchFamily="18" charset="0"/>
              <a:cs typeface="Times New Roman" pitchFamily="18" charset="0"/>
            </a:endParaRPr>
          </a:p>
        </p:txBody>
      </p:sp>
      <p:sp>
        <p:nvSpPr>
          <p:cNvPr id="29699" name="Содержимое 2"/>
          <p:cNvSpPr>
            <a:spLocks noGrp="1"/>
          </p:cNvSpPr>
          <p:nvPr>
            <p:ph idx="1"/>
          </p:nvPr>
        </p:nvSpPr>
        <p:spPr>
          <a:xfrm>
            <a:off x="457200" y="2060575"/>
            <a:ext cx="8229600" cy="4065588"/>
          </a:xfrm>
        </p:spPr>
        <p:txBody>
          <a:bodyPr/>
          <a:lstStyle/>
          <a:p>
            <a:pPr eaLnBrk="1" hangingPunct="1">
              <a:lnSpc>
                <a:spcPct val="80000"/>
              </a:lnSpc>
            </a:pPr>
            <a:r>
              <a:rPr lang="lv-LV" sz="3000" b="1" u="sng" dirty="0" smtClean="0"/>
              <a:t>“</a:t>
            </a:r>
            <a:r>
              <a:rPr lang="lv-LV" sz="2200" b="1" u="sng" dirty="0" smtClean="0">
                <a:latin typeface="Times New Roman" pitchFamily="18" charset="0"/>
                <a:cs typeface="Times New Roman" pitchFamily="18" charset="0"/>
              </a:rPr>
              <a:t>Digitālie novadpētniecības resursi Gulbenes bibliotēkā”</a:t>
            </a:r>
          </a:p>
          <a:p>
            <a:pPr eaLnBrk="1" hangingPunct="1">
              <a:lnSpc>
                <a:spcPct val="80000"/>
              </a:lnSpc>
            </a:pPr>
            <a:endParaRPr lang="lv-LV" sz="3000" dirty="0" smtClean="0"/>
          </a:p>
          <a:p>
            <a:pPr eaLnBrk="1" hangingPunct="1">
              <a:lnSpc>
                <a:spcPct val="80000"/>
              </a:lnSpc>
            </a:pPr>
            <a:r>
              <a:rPr lang="lv-LV" sz="2200" b="1" dirty="0" smtClean="0">
                <a:latin typeface="Times New Roman" pitchFamily="18" charset="0"/>
                <a:cs typeface="Times New Roman" pitchFamily="18" charset="0"/>
              </a:rPr>
              <a:t>Gulbenes bibliotēkas digitālie novadpētniecības resursi bibliotēkas tīmekļa vietnē meklējami divās sadaļās: </a:t>
            </a:r>
            <a:r>
              <a:rPr lang="lv-LV" sz="2200" b="1" dirty="0" smtClean="0">
                <a:latin typeface="Times New Roman" pitchFamily="18" charset="0"/>
                <a:cs typeface="Times New Roman" pitchFamily="18" charset="0"/>
                <a:hlinkClick r:id="rId2"/>
              </a:rPr>
              <a:t>„E-resursi”</a:t>
            </a:r>
            <a:r>
              <a:rPr lang="lv-LV" sz="2200" b="1" dirty="0" smtClean="0">
                <a:latin typeface="Times New Roman" pitchFamily="18" charset="0"/>
                <a:cs typeface="Times New Roman" pitchFamily="18" charset="0"/>
              </a:rPr>
              <a:t> un </a:t>
            </a:r>
            <a:r>
              <a:rPr lang="lv-LV" sz="2200" b="1" dirty="0" smtClean="0">
                <a:latin typeface="Times New Roman" pitchFamily="18" charset="0"/>
                <a:cs typeface="Times New Roman" pitchFamily="18" charset="0"/>
                <a:hlinkClick r:id="rId3"/>
              </a:rPr>
              <a:t>„Novads”</a:t>
            </a:r>
            <a:r>
              <a:rPr lang="lv-LV" sz="2200" b="1" dirty="0" smtClean="0">
                <a:latin typeface="Times New Roman" pitchFamily="18" charset="0"/>
                <a:cs typeface="Times New Roman" pitchFamily="18" charset="0"/>
              </a:rPr>
              <a:t>.</a:t>
            </a:r>
          </a:p>
          <a:p>
            <a:pPr eaLnBrk="1" hangingPunct="1">
              <a:lnSpc>
                <a:spcPct val="80000"/>
              </a:lnSpc>
            </a:pPr>
            <a:endParaRPr lang="lv-LV" sz="2200" dirty="0" smtClean="0">
              <a:latin typeface="Times New Roman" pitchFamily="18" charset="0"/>
              <a:cs typeface="Times New Roman" pitchFamily="18" charset="0"/>
            </a:endParaRPr>
          </a:p>
          <a:p>
            <a:pPr eaLnBrk="1" hangingPunct="1">
              <a:lnSpc>
                <a:spcPct val="80000"/>
              </a:lnSpc>
            </a:pPr>
            <a:r>
              <a:rPr lang="lv-LV" sz="2200" b="1" dirty="0" smtClean="0">
                <a:latin typeface="Times New Roman" pitchFamily="18" charset="0"/>
                <a:cs typeface="Times New Roman" pitchFamily="18" charset="0"/>
              </a:rPr>
              <a:t>novada literātu kopkrājumus </a:t>
            </a:r>
            <a:r>
              <a:rPr lang="lv-LV" sz="2200" b="1" dirty="0" smtClean="0">
                <a:latin typeface="Times New Roman" pitchFamily="18" charset="0"/>
                <a:cs typeface="Times New Roman" pitchFamily="18" charset="0"/>
                <a:hlinkClick r:id="rId4"/>
              </a:rPr>
              <a:t>„Autogrāfs”</a:t>
            </a:r>
            <a:r>
              <a:rPr lang="lv-LV" sz="2200" b="1" dirty="0" smtClean="0">
                <a:latin typeface="Times New Roman" pitchFamily="18" charset="0"/>
                <a:cs typeface="Times New Roman" pitchFamily="18" charset="0"/>
              </a:rPr>
              <a:t> un </a:t>
            </a:r>
            <a:r>
              <a:rPr lang="lv-LV" sz="2200" b="1" dirty="0" smtClean="0">
                <a:latin typeface="Times New Roman" pitchFamily="18" charset="0"/>
                <a:cs typeface="Times New Roman" pitchFamily="18" charset="0"/>
                <a:hlinkClick r:id="rId5"/>
              </a:rPr>
              <a:t>„Autogrāfs2”</a:t>
            </a:r>
            <a:r>
              <a:rPr lang="lv-LV" sz="2200" b="1" dirty="0" smtClean="0">
                <a:latin typeface="Times New Roman" pitchFamily="18" charset="0"/>
                <a:cs typeface="Times New Roman" pitchFamily="18" charset="0"/>
              </a:rPr>
              <a:t> dod iespēju plašākai auditorijai iepazīties ar novada literātu devumu</a:t>
            </a:r>
          </a:p>
          <a:p>
            <a:pPr eaLnBrk="1" hangingPunct="1">
              <a:lnSpc>
                <a:spcPct val="80000"/>
              </a:lnSpc>
            </a:pPr>
            <a:endParaRPr lang="lv-LV" sz="2200" dirty="0" smtClean="0">
              <a:latin typeface="Times New Roman" pitchFamily="18" charset="0"/>
              <a:cs typeface="Times New Roman" pitchFamily="18" charset="0"/>
            </a:endParaRPr>
          </a:p>
          <a:p>
            <a:pPr eaLnBrk="1" hangingPunct="1">
              <a:lnSpc>
                <a:spcPct val="80000"/>
              </a:lnSpc>
            </a:pPr>
            <a:r>
              <a:rPr lang="lv-LV" sz="2200" b="1" dirty="0" smtClean="0">
                <a:latin typeface="Times New Roman" pitchFamily="18" charset="0"/>
                <a:cs typeface="Times New Roman" pitchFamily="18" charset="0"/>
              </a:rPr>
              <a:t>digitālā </a:t>
            </a:r>
            <a:r>
              <a:rPr lang="lv-LV" sz="2200" b="1" dirty="0" err="1" smtClean="0">
                <a:latin typeface="Times New Roman" pitchFamily="18" charset="0"/>
                <a:cs typeface="Times New Roman" pitchFamily="18" charset="0"/>
              </a:rPr>
              <a:t>fotokolekcija</a:t>
            </a:r>
            <a:r>
              <a:rPr lang="lv-LV" sz="2200" b="1" dirty="0" smtClean="0">
                <a:latin typeface="Times New Roman" pitchFamily="18" charset="0"/>
                <a:cs typeface="Times New Roman" pitchFamily="18" charset="0"/>
              </a:rPr>
              <a:t> </a:t>
            </a:r>
            <a:r>
              <a:rPr lang="lv-LV" sz="2200" b="1" dirty="0" smtClean="0">
                <a:latin typeface="Times New Roman" pitchFamily="18" charset="0"/>
                <a:cs typeface="Times New Roman" pitchFamily="18" charset="0"/>
                <a:hlinkClick r:id="rId6"/>
              </a:rPr>
              <a:t>„Pilsēta laiku lokos”</a:t>
            </a:r>
            <a:r>
              <a:rPr lang="lv-LV" sz="2200" b="1" dirty="0" smtClean="0">
                <a:latin typeface="Times New Roman" pitchFamily="18" charset="0"/>
                <a:cs typeface="Times New Roman" pitchFamily="18" charset="0"/>
              </a:rPr>
              <a:t> rāda, kā turpat gadsimta laikā mainījušās ievērojamas vietas Gulbenē. Salīdzināšanai piedāvātas dažādu Gulbenes vietu un objektu fotogrāfijas no 20. gadsimta 20.–30. gadiem un 2003. gada.</a:t>
            </a:r>
            <a:endParaRPr lang="lv-LV" sz="2200" dirty="0" smtClean="0">
              <a:latin typeface="Times New Roman" pitchFamily="18" charset="0"/>
              <a:cs typeface="Times New Roman" pitchFamily="18" charset="0"/>
            </a:endParaRPr>
          </a:p>
          <a:p>
            <a:pPr eaLnBrk="1" hangingPunct="1">
              <a:lnSpc>
                <a:spcPct val="80000"/>
              </a:lnSpc>
            </a:pPr>
            <a:endParaRPr lang="lv-LV"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Содержимое 2"/>
          <p:cNvSpPr>
            <a:spLocks noGrp="1"/>
          </p:cNvSpPr>
          <p:nvPr>
            <p:ph idx="1"/>
          </p:nvPr>
        </p:nvSpPr>
        <p:spPr>
          <a:xfrm>
            <a:off x="457200" y="836613"/>
            <a:ext cx="8229600" cy="5289550"/>
          </a:xfrm>
        </p:spPr>
        <p:txBody>
          <a:bodyPr/>
          <a:lstStyle/>
          <a:p>
            <a:pPr eaLnBrk="1" hangingPunct="1"/>
            <a:r>
              <a:rPr lang="lv-LV" sz="2200" b="1" dirty="0" smtClean="0">
                <a:latin typeface="Times New Roman" pitchFamily="18" charset="0"/>
                <a:cs typeface="Times New Roman" pitchFamily="18" charset="0"/>
              </a:rPr>
              <a:t>Gulbenes novads senajās fotogrāfijās aplūkojams arī </a:t>
            </a:r>
            <a:r>
              <a:rPr lang="lv-LV" sz="2200" b="1" dirty="0" smtClean="0">
                <a:latin typeface="Times New Roman" pitchFamily="18" charset="0"/>
                <a:cs typeface="Times New Roman" pitchFamily="18" charset="0"/>
                <a:hlinkClick r:id="rId2"/>
              </a:rPr>
              <a:t>Gulbenes novada personu un vietu datubāzē</a:t>
            </a:r>
            <a:r>
              <a:rPr lang="lv-LV" sz="2200" b="1" dirty="0" smtClean="0">
                <a:latin typeface="Times New Roman" pitchFamily="18" charset="0"/>
                <a:cs typeface="Times New Roman" pitchFamily="18" charset="0"/>
              </a:rPr>
              <a:t>. </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kolekcijā apkopoti fotouzņēmumi par novada vēsturi, cilvēkiem un notikumiem laika posmā no 19. gadsimta beigām līdz 20. gadsimta 40. gadiem. </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e-izstāde </a:t>
            </a:r>
            <a:r>
              <a:rPr lang="lv-LV" sz="2200" b="1" dirty="0" smtClean="0">
                <a:latin typeface="Times New Roman" pitchFamily="18" charset="0"/>
                <a:cs typeface="Times New Roman" pitchFamily="18" charset="0"/>
                <a:hlinkClick r:id="rId3"/>
              </a:rPr>
              <a:t>„Gulbene pirms 25 gadiem”</a:t>
            </a:r>
            <a:r>
              <a:rPr lang="lv-LV" sz="2200" b="1" dirty="0" smtClean="0">
                <a:latin typeface="Times New Roman" pitchFamily="18" charset="0"/>
                <a:cs typeface="Times New Roman" pitchFamily="18" charset="0"/>
              </a:rPr>
              <a:t> atspoguļo Gulbeni 20. gadsimta 80. gados.</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projektam „Fotogrāfiju un atmiņu stāsti” tiek vāktas fotogrāfijas, diapozitīvi, fotofilmas un pierakstītas cilvēku atmiņas par laika posmu no 1949. līdz 1989. gadam saistībā ar novada sabiedrisko un kultūras dzīvi, tā laika ekonomiku, izglītību, dabas un kultūrvēstures objektiem.</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top kolekcija „Tautas frontes Gulbenes nodaļai – 25” </a:t>
            </a:r>
            <a:endParaRPr lang="lv-LV" sz="2200" dirty="0" smtClean="0">
              <a:latin typeface="Times New Roman" pitchFamily="18" charset="0"/>
              <a:cs typeface="Times New Roman" pitchFamily="18" charset="0"/>
            </a:endParaRPr>
          </a:p>
          <a:p>
            <a:pPr eaLnBrk="1" hangingPunct="1"/>
            <a:endParaRPr lang="lv-LV"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lv-LV" b="1" u="sng" dirty="0" smtClean="0">
                <a:solidFill>
                  <a:srgbClr val="0070C0"/>
                </a:solidFill>
                <a:latin typeface="Times New Roman" pitchFamily="18" charset="0"/>
                <a:cs typeface="Times New Roman" pitchFamily="18" charset="0"/>
              </a:rPr>
              <a:t>Galvenie konferences temati:</a:t>
            </a:r>
            <a:r>
              <a:rPr lang="lv-LV" b="1" dirty="0" smtClean="0">
                <a:solidFill>
                  <a:srgbClr val="0070C0"/>
                </a:solidFill>
                <a:latin typeface="Times New Roman" pitchFamily="18" charset="0"/>
                <a:cs typeface="Times New Roman" pitchFamily="18" charset="0"/>
              </a:rPr>
              <a:t> novadpētniecības jēdziens; tradicionālās un inovatīvās novadpētniecības darba metodes Latgales bibliotēkās, bibliotēku un citu institūciju digitālie novadpētniecības resursi. </a:t>
            </a:r>
            <a:endParaRPr lang="lv-LV"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b="1" dirty="0" smtClean="0">
                <a:solidFill>
                  <a:srgbClr val="0070C0"/>
                </a:solidFill>
                <a:latin typeface="Times New Roman" pitchFamily="18" charset="0"/>
                <a:cs typeface="Times New Roman" pitchFamily="18" charset="0"/>
              </a:rPr>
              <a:t>konferences laikā notika diskusijas un pieredzes apmaiņa, saistoša kultūras programma Balvu reģiona pagastos.</a:t>
            </a:r>
            <a:endParaRPr lang="lv-LV"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Заголовок 1"/>
          <p:cNvSpPr>
            <a:spLocks noGrp="1"/>
          </p:cNvSpPr>
          <p:nvPr>
            <p:ph type="title"/>
          </p:nvPr>
        </p:nvSpPr>
        <p:spPr/>
        <p:txBody>
          <a:bodyPr/>
          <a:lstStyle/>
          <a:p>
            <a:pPr eaLnBrk="1" hangingPunct="1"/>
            <a:r>
              <a:rPr lang="lv-LV" sz="2400" b="1" dirty="0" smtClean="0">
                <a:solidFill>
                  <a:srgbClr val="0070C0"/>
                </a:solidFill>
              </a:rPr>
              <a:t/>
            </a:r>
            <a:br>
              <a:rPr lang="lv-LV" sz="2400" b="1" dirty="0" smtClean="0">
                <a:solidFill>
                  <a:srgbClr val="0070C0"/>
                </a:solidFill>
              </a:rPr>
            </a:br>
            <a:r>
              <a:rPr lang="lv-LV" sz="2400" b="1" dirty="0" smtClean="0">
                <a:solidFill>
                  <a:srgbClr val="0070C0"/>
                </a:solidFill>
              </a:rPr>
              <a:t>5. Anita </a:t>
            </a:r>
            <a:r>
              <a:rPr lang="lv-LV" sz="2400" b="1" dirty="0" err="1" smtClean="0">
                <a:solidFill>
                  <a:srgbClr val="0070C0"/>
                </a:solidFill>
              </a:rPr>
              <a:t>Dejuna</a:t>
            </a:r>
            <a:r>
              <a:rPr lang="lv-LV" sz="2400" b="1" dirty="0" smtClean="0">
                <a:solidFill>
                  <a:srgbClr val="0070C0"/>
                </a:solidFill>
              </a:rPr>
              <a:t>, Latgales Centrālās bibliotēkas Informācijas nodaļas vadītāja</a:t>
            </a:r>
            <a:endParaRPr lang="lv-LV" sz="2200" dirty="0" smtClean="0">
              <a:solidFill>
                <a:srgbClr val="0070C0"/>
              </a:solidFill>
              <a:latin typeface="Times New Roman" pitchFamily="18" charset="0"/>
              <a:cs typeface="Times New Roman" pitchFamily="18" charset="0"/>
            </a:endParaRPr>
          </a:p>
        </p:txBody>
      </p:sp>
      <p:sp>
        <p:nvSpPr>
          <p:cNvPr id="31747" name="Содержимое 2"/>
          <p:cNvSpPr>
            <a:spLocks noGrp="1"/>
          </p:cNvSpPr>
          <p:nvPr>
            <p:ph idx="1"/>
          </p:nvPr>
        </p:nvSpPr>
        <p:spPr/>
        <p:txBody>
          <a:bodyPr/>
          <a:lstStyle/>
          <a:p>
            <a:pPr eaLnBrk="1" hangingPunct="1"/>
            <a:r>
              <a:rPr lang="lv-LV" sz="2200" b="1" u="sng" dirty="0" smtClean="0">
                <a:latin typeface="Times New Roman" pitchFamily="18" charset="0"/>
                <a:cs typeface="Times New Roman" pitchFamily="18" charset="0"/>
              </a:rPr>
              <a:t>Digitālās novadpētniecības kolekcijas Latgales Centrālajā bibliotēkā</a:t>
            </a:r>
            <a:r>
              <a:rPr lang="lv-LV" sz="2200" u="sng" dirty="0" smtClean="0">
                <a:latin typeface="Times New Roman" pitchFamily="18" charset="0"/>
                <a:cs typeface="Times New Roman" pitchFamily="18" charset="0"/>
              </a:rPr>
              <a:t/>
            </a:r>
            <a:br>
              <a:rPr lang="lv-LV" sz="2200" u="sng" dirty="0" smtClean="0">
                <a:latin typeface="Times New Roman" pitchFamily="18" charset="0"/>
                <a:cs typeface="Times New Roman" pitchFamily="18" charset="0"/>
              </a:rPr>
            </a:br>
            <a:r>
              <a:rPr lang="lv-LV" sz="2200" u="sng" dirty="0" smtClean="0">
                <a:latin typeface="Times New Roman" pitchFamily="18" charset="0"/>
                <a:cs typeface="Times New Roman" pitchFamily="18" charset="0"/>
              </a:rPr>
              <a:t/>
            </a:r>
            <a:br>
              <a:rPr lang="lv-LV" sz="2200" u="sng" dirty="0" smtClean="0">
                <a:latin typeface="Times New Roman" pitchFamily="18" charset="0"/>
                <a:cs typeface="Times New Roman" pitchFamily="18" charset="0"/>
              </a:rPr>
            </a:br>
            <a:r>
              <a:rPr lang="lv-LV" sz="2200" b="1" dirty="0" smtClean="0">
                <a:latin typeface="Times New Roman" pitchFamily="18" charset="0"/>
                <a:cs typeface="Times New Roman" pitchFamily="18" charset="0"/>
              </a:rPr>
              <a:t>Latgales Centrālā bibliotēka </a:t>
            </a:r>
            <a:r>
              <a:rPr lang="lv-LV" sz="2200" b="1" dirty="0" err="1" smtClean="0">
                <a:latin typeface="Times New Roman" pitchFamily="18" charset="0"/>
                <a:cs typeface="Times New Roman" pitchFamily="18" charset="0"/>
              </a:rPr>
              <a:t>digitalizāciju</a:t>
            </a:r>
            <a:r>
              <a:rPr lang="lv-LV" sz="2200" b="1" dirty="0" smtClean="0">
                <a:latin typeface="Times New Roman" pitchFamily="18" charset="0"/>
                <a:cs typeface="Times New Roman" pitchFamily="18" charset="0"/>
              </a:rPr>
              <a:t> veic kopš 2003. gada. Bibliotēka ir izveidojusi šādas digitālās novadpētniecības kolekcijas:</a:t>
            </a:r>
            <a:endParaRPr lang="lv-LV" sz="2200" dirty="0" smtClean="0">
              <a:latin typeface="Times New Roman" pitchFamily="18" charset="0"/>
              <a:cs typeface="Times New Roman" pitchFamily="18" charset="0"/>
            </a:endParaRPr>
          </a:p>
          <a:p>
            <a:pPr eaLnBrk="1" hangingPunct="1"/>
            <a:r>
              <a:rPr lang="lv-LV" sz="2200" b="1" dirty="0" err="1" smtClean="0">
                <a:latin typeface="Times New Roman" pitchFamily="18" charset="0"/>
                <a:cs typeface="Times New Roman" pitchFamily="18" charset="0"/>
                <a:hlinkClick r:id="rId2"/>
              </a:rPr>
              <a:t>digitalizētie</a:t>
            </a:r>
            <a:r>
              <a:rPr lang="lv-LV" sz="2200" b="1" dirty="0" smtClean="0">
                <a:latin typeface="Times New Roman" pitchFamily="18" charset="0"/>
                <a:cs typeface="Times New Roman" pitchFamily="18" charset="0"/>
                <a:hlinkClick r:id="rId2"/>
              </a:rPr>
              <a:t> Daugavpils pilsētas laikraksti</a:t>
            </a:r>
            <a:r>
              <a:rPr lang="lv-LV" sz="2200" b="1" dirty="0" smtClean="0">
                <a:latin typeface="Times New Roman" pitchFamily="18" charset="0"/>
                <a:cs typeface="Times New Roman" pitchFamily="18" charset="0"/>
              </a:rPr>
              <a:t> („Latgales Ziņas”, 1928–1934, „Latgales Vēstnesis”, 1935–1939, „Daugavas Vēstnesis”, 1939–1940);</a:t>
            </a:r>
            <a:endParaRPr lang="lv-LV" sz="2200" dirty="0" smtClean="0">
              <a:latin typeface="Times New Roman" pitchFamily="18" charset="0"/>
              <a:cs typeface="Times New Roman" pitchFamily="18" charset="0"/>
            </a:endParaRPr>
          </a:p>
          <a:p>
            <a:pPr eaLnBrk="1" hangingPunct="1"/>
            <a:r>
              <a:rPr lang="lv-LV" sz="2200" b="1" dirty="0" smtClean="0">
                <a:latin typeface="Times New Roman" pitchFamily="18" charset="0"/>
                <a:cs typeface="Times New Roman" pitchFamily="18" charset="0"/>
              </a:rPr>
              <a:t>multimediju projekts </a:t>
            </a:r>
            <a:r>
              <a:rPr lang="lv-LV" sz="2200" b="1" dirty="0" smtClean="0">
                <a:latin typeface="Times New Roman" pitchFamily="18" charset="0"/>
                <a:cs typeface="Times New Roman" pitchFamily="18" charset="0"/>
                <a:hlinkClick r:id="rId3"/>
              </a:rPr>
              <a:t>„</a:t>
            </a:r>
            <a:r>
              <a:rPr lang="lv-LV" sz="2200" b="1" dirty="0" err="1" smtClean="0">
                <a:latin typeface="Times New Roman" pitchFamily="18" charset="0"/>
                <a:cs typeface="Times New Roman" pitchFamily="18" charset="0"/>
                <a:hlinkClick r:id="rId3"/>
              </a:rPr>
              <a:t>Dinaburgas</a:t>
            </a:r>
            <a:r>
              <a:rPr lang="lv-LV" sz="2200" b="1" dirty="0" smtClean="0">
                <a:latin typeface="Times New Roman" pitchFamily="18" charset="0"/>
                <a:cs typeface="Times New Roman" pitchFamily="18" charset="0"/>
                <a:hlinkClick r:id="rId3"/>
              </a:rPr>
              <a:t> cietoksnis”</a:t>
            </a:r>
            <a:r>
              <a:rPr lang="lv-LV" sz="2200" b="1" dirty="0" smtClean="0">
                <a:latin typeface="Times New Roman" pitchFamily="18" charset="0"/>
                <a:cs typeface="Times New Roman" pitchFamily="18" charset="0"/>
              </a:rPr>
              <a:t> (resursa sadaļa „Notikumi” regulāri tiek papildināta ar jaunāko informāciju par aktivitātēm Daugavpils cietoksnī);</a:t>
            </a:r>
            <a:endParaRPr lang="lv-LV" sz="2200" dirty="0" smtClean="0">
              <a:latin typeface="Times New Roman" pitchFamily="18" charset="0"/>
              <a:cs typeface="Times New Roman" pitchFamily="18" charset="0"/>
            </a:endParaRPr>
          </a:p>
          <a:p>
            <a:pPr eaLnBrk="1" hangingPunct="1"/>
            <a:endParaRPr lang="lv-LV"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Содержимое 2"/>
          <p:cNvSpPr>
            <a:spLocks noGrp="1"/>
          </p:cNvSpPr>
          <p:nvPr>
            <p:ph idx="1"/>
          </p:nvPr>
        </p:nvSpPr>
        <p:spPr/>
        <p:txBody>
          <a:bodyPr/>
          <a:lstStyle/>
          <a:p>
            <a:pPr eaLnBrk="1" hangingPunct="1"/>
            <a:r>
              <a:rPr lang="lv-LV" sz="2200" b="1" smtClean="0">
                <a:latin typeface="Times New Roman" pitchFamily="18" charset="0"/>
                <a:cs typeface="Times New Roman" pitchFamily="18" charset="0"/>
              </a:rPr>
              <a:t>multimediju resurss </a:t>
            </a:r>
            <a:r>
              <a:rPr lang="lv-LV" sz="2200" b="1" smtClean="0">
                <a:latin typeface="Times New Roman" pitchFamily="18" charset="0"/>
                <a:cs typeface="Times New Roman" pitchFamily="18" charset="0"/>
                <a:hlinkClick r:id="rId2"/>
              </a:rPr>
              <a:t>„Dziesmotā Latgale”</a:t>
            </a:r>
            <a:r>
              <a:rPr lang="lv-LV" sz="2200" b="1" smtClean="0">
                <a:latin typeface="Times New Roman" pitchFamily="18" charset="0"/>
                <a:cs typeface="Times New Roman" pitchFamily="18" charset="0"/>
              </a:rPr>
              <a:t> apkopo materiālus par Daugavpilī notikušajiem Latgales Dziesmu svētkiem 1940., 1990., 2005. un 2010. gadā;</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datubāze </a:t>
            </a:r>
            <a:r>
              <a:rPr lang="lv-LV" sz="2200" b="1" smtClean="0">
                <a:latin typeface="Times New Roman" pitchFamily="18" charset="0"/>
                <a:cs typeface="Times New Roman" pitchFamily="18" charset="0"/>
                <a:hlinkClick r:id="rId3"/>
              </a:rPr>
              <a:t>„Daugavpils novadnieki”</a:t>
            </a:r>
            <a:r>
              <a:rPr lang="lv-LV" sz="2200" b="1" smtClean="0">
                <a:latin typeface="Times New Roman" pitchFamily="18" charset="0"/>
                <a:cs typeface="Times New Roman" pitchFamily="18" charset="0"/>
              </a:rPr>
              <a:t> satur informāciju par ievērojamiem cilvēkiem, kas saistīti ar Daugavpili (šobrīd datubāze ietver materiālus par 240 personālijām, katrs ieraksts satur biogrāfijas aprakstu, saites uz atbilstošiem tiešsaistes resursiem u. c. informāciju; resurss piedāvā salīdzinoši daudzveidīgas meklēšanas iespējas: meklēšanu pēc vārda un uzvārda un pārlūkošanu pēc kategorijām un alfabēta).</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virtuālā izstāde </a:t>
            </a:r>
            <a:r>
              <a:rPr lang="lv-LV" sz="2200" b="1" smtClean="0">
                <a:latin typeface="Times New Roman" pitchFamily="18" charset="0"/>
                <a:cs typeface="Times New Roman" pitchFamily="18" charset="0"/>
                <a:hlinkClick r:id="rId4"/>
              </a:rPr>
              <a:t>„Rakstniece Anita Liepa”</a:t>
            </a:r>
            <a:r>
              <a:rPr lang="lv-LV" sz="2200" b="1" smtClean="0">
                <a:latin typeface="Times New Roman" pitchFamily="18" charset="0"/>
                <a:cs typeface="Times New Roman" pitchFamily="18" charset="0"/>
              </a:rPr>
              <a:t>.</a:t>
            </a:r>
            <a:endParaRPr lang="lv-LV" sz="2200" smtClean="0">
              <a:latin typeface="Times New Roman" pitchFamily="18" charset="0"/>
              <a:cs typeface="Times New Roman" pitchFamily="18" charset="0"/>
            </a:endParaRPr>
          </a:p>
          <a:p>
            <a:pPr eaLnBrk="1" hangingPunct="1">
              <a:buFont typeface="Arial" charset="0"/>
              <a:buNone/>
            </a:pPr>
            <a:endParaRPr lang="lv-LV" sz="22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p:txBody>
          <a:bodyPr/>
          <a:lstStyle/>
          <a:p>
            <a:pPr eaLnBrk="1" hangingPunct="1"/>
            <a:r>
              <a:rPr lang="lv-LV" sz="3200" b="1" smtClean="0">
                <a:solidFill>
                  <a:srgbClr val="0070C0"/>
                </a:solidFill>
                <a:latin typeface="Times New Roman" pitchFamily="18" charset="0"/>
                <a:cs typeface="Times New Roman" pitchFamily="18" charset="0"/>
              </a:rPr>
              <a:t>Secinājumi:</a:t>
            </a:r>
            <a:endParaRPr lang="lv-LV" sz="3200" smtClean="0">
              <a:solidFill>
                <a:srgbClr val="0070C0"/>
              </a:solidFill>
              <a:latin typeface="Times New Roman" pitchFamily="18" charset="0"/>
              <a:cs typeface="Times New Roman" pitchFamily="18" charset="0"/>
            </a:endParaRPr>
          </a:p>
        </p:txBody>
      </p:sp>
      <p:sp>
        <p:nvSpPr>
          <p:cNvPr id="33795" name="Содержимое 2"/>
          <p:cNvSpPr>
            <a:spLocks noGrp="1"/>
          </p:cNvSpPr>
          <p:nvPr>
            <p:ph idx="1"/>
          </p:nvPr>
        </p:nvSpPr>
        <p:spPr/>
        <p:txBody>
          <a:bodyPr/>
          <a:lstStyle/>
          <a:p>
            <a:pPr eaLnBrk="1" hangingPunct="1"/>
            <a:r>
              <a:rPr lang="lv-LV" sz="2200" b="1" smtClean="0">
                <a:latin typeface="Times New Roman" pitchFamily="18" charset="0"/>
                <a:cs typeface="Times New Roman" pitchFamily="18" charset="0"/>
              </a:rPr>
              <a:t>digitālo kolekciju virtuālo meklējamību vislabāk nodrošinātu digitālo kolekciju portāls, kas no vienas platformas un meklēšanas punkta piedāvātu pieeju visām Latvijas atmiņas institūciju digitālajām kolekcijām.</a:t>
            </a:r>
            <a:endParaRPr lang="lv-LV" sz="2200" smtClean="0">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informācijai par bibliotēkās veidotajām tematiskajām CD kolekcijām vajadzētu būt plašākai un pieejamākai</a:t>
            </a:r>
            <a:r>
              <a:rPr lang="lv-LV" sz="2200" smtClean="0">
                <a:latin typeface="Times New Roman" pitchFamily="18" charset="0"/>
                <a:cs typeface="Times New Roman" pitchFamily="18" charset="0"/>
              </a:rPr>
              <a:t>.</a:t>
            </a:r>
          </a:p>
          <a:p>
            <a:pPr eaLnBrk="1" hangingPunct="1">
              <a:buFont typeface="Arial" charset="0"/>
              <a:buNone/>
            </a:pPr>
            <a:endParaRPr lang="lv-LV"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lv-LV" sz="3600" b="1" i="1" dirty="0" smtClean="0">
                <a:solidFill>
                  <a:srgbClr val="0070C0"/>
                </a:solidFill>
                <a:latin typeface="Times New Roman" pitchFamily="18" charset="0"/>
                <a:cs typeface="Times New Roman" pitchFamily="18" charset="0"/>
              </a:rPr>
              <a:t/>
            </a:r>
            <a:br>
              <a:rPr lang="lv-LV" sz="3600" b="1" i="1" dirty="0" smtClean="0">
                <a:solidFill>
                  <a:srgbClr val="0070C0"/>
                </a:solidFill>
                <a:latin typeface="Times New Roman" pitchFamily="18" charset="0"/>
                <a:cs typeface="Times New Roman" pitchFamily="18" charset="0"/>
              </a:rPr>
            </a:br>
            <a:r>
              <a:rPr lang="lv-LV" sz="3600" b="1" i="1" dirty="0" smtClean="0">
                <a:solidFill>
                  <a:srgbClr val="0070C0"/>
                </a:solidFill>
                <a:latin typeface="Times New Roman" pitchFamily="18" charset="0"/>
                <a:cs typeface="Times New Roman" pitchFamily="18" charset="0"/>
              </a:rPr>
              <a:t>LATGALICA </a:t>
            </a:r>
            <a:r>
              <a:rPr lang="lv-LV" sz="3600" b="1" dirty="0" smtClean="0">
                <a:solidFill>
                  <a:srgbClr val="0070C0"/>
                </a:solidFill>
                <a:latin typeface="Times New Roman" pitchFamily="18" charset="0"/>
                <a:cs typeface="Times New Roman" pitchFamily="18" charset="0"/>
              </a:rPr>
              <a:t>LNB LETONIKAS UN   </a:t>
            </a:r>
            <a:r>
              <a:rPr lang="lv-LV" sz="3600" dirty="0" smtClean="0">
                <a:solidFill>
                  <a:srgbClr val="0070C0"/>
                </a:solidFill>
                <a:latin typeface="Times New Roman" pitchFamily="18" charset="0"/>
                <a:cs typeface="Times New Roman" pitchFamily="18" charset="0"/>
              </a:rPr>
              <a:t/>
            </a:r>
            <a:br>
              <a:rPr lang="lv-LV" sz="3600" dirty="0" smtClean="0">
                <a:solidFill>
                  <a:srgbClr val="0070C0"/>
                </a:solidFill>
                <a:latin typeface="Times New Roman" pitchFamily="18" charset="0"/>
                <a:cs typeface="Times New Roman" pitchFamily="18" charset="0"/>
              </a:rPr>
            </a:br>
            <a:r>
              <a:rPr lang="lv-LV" sz="3600" b="1" dirty="0" smtClean="0">
                <a:solidFill>
                  <a:srgbClr val="0070C0"/>
                </a:solidFill>
                <a:latin typeface="Times New Roman" pitchFamily="18" charset="0"/>
                <a:cs typeface="Times New Roman" pitchFamily="18" charset="0"/>
              </a:rPr>
              <a:t>  BALTIJAS CENTRA KRĀJUMĀ</a:t>
            </a:r>
            <a:r>
              <a:rPr lang="lv-LV" sz="3200" dirty="0" smtClean="0"/>
              <a:t/>
            </a:r>
            <a:br>
              <a:rPr lang="lv-LV" sz="3200" dirty="0" smtClean="0"/>
            </a:br>
            <a:endParaRPr lang="lv-LV" sz="3200" dirty="0" smtClean="0">
              <a:latin typeface="Times New Roman" pitchFamily="18" charset="0"/>
              <a:cs typeface="Times New Roman" pitchFamily="18" charset="0"/>
            </a:endParaRPr>
          </a:p>
        </p:txBody>
      </p:sp>
      <p:sp>
        <p:nvSpPr>
          <p:cNvPr id="3" name="Содержимое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None/>
              <a:defRPr/>
            </a:pPr>
            <a:r>
              <a:rPr lang="lv-LV" sz="2200" b="1" dirty="0" smtClean="0">
                <a:solidFill>
                  <a:srgbClr val="0070C0"/>
                </a:solidFill>
                <a:latin typeface="Times New Roman" pitchFamily="18" charset="0"/>
                <a:cs typeface="Times New Roman" pitchFamily="18" charset="0"/>
              </a:rPr>
              <a:t>Linda Krūmiņa, LNB Letonikas un Baltijas centra galvenā bibliogrāfe</a:t>
            </a:r>
            <a:endParaRPr lang="lv-LV" sz="2200" dirty="0" smtClean="0">
              <a:solidFill>
                <a:srgbClr val="0070C0"/>
              </a:solidFill>
              <a:latin typeface="Times New Roman" pitchFamily="18" charset="0"/>
              <a:cs typeface="Times New Roman" pitchFamily="18" charset="0"/>
            </a:endParaRPr>
          </a:p>
          <a:p>
            <a:pPr algn="ctr" eaLnBrk="1" fontAlgn="auto" hangingPunct="1">
              <a:spcAft>
                <a:spcPts val="0"/>
              </a:spcAft>
              <a:buFont typeface="Arial" pitchFamily="34" charset="0"/>
              <a:buNone/>
              <a:defRPr/>
            </a:pPr>
            <a:r>
              <a:rPr lang="lv-LV" sz="2400" b="1" u="sng" dirty="0" smtClean="0">
                <a:latin typeface="Times New Roman" pitchFamily="18" charset="0"/>
                <a:cs typeface="Times New Roman" pitchFamily="18" charset="0"/>
              </a:rPr>
              <a:t>Letonikas un Baltijas centra krājums</a:t>
            </a:r>
          </a:p>
          <a:p>
            <a:pPr algn="ctr" eaLnBrk="1" fontAlgn="auto" hangingPunct="1">
              <a:spcAft>
                <a:spcPts val="0"/>
              </a:spcAft>
              <a:buFont typeface="Arial" pitchFamily="34" charset="0"/>
              <a:buNone/>
              <a:defRPr/>
            </a:pP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krājuma lielums uz 01.01.2013 ir 145.166 vienības</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krājuma pieaugums – vidēji 850 izdevumu gadā</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400" b="1" dirty="0" smtClean="0">
                <a:latin typeface="Times New Roman" pitchFamily="18" charset="0"/>
                <a:cs typeface="Times New Roman" pitchFamily="18" charset="0"/>
              </a:rPr>
              <a:t>• 	LBC krājumā ir divas kolekcijas:</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400" b="1" dirty="0" smtClean="0">
                <a:latin typeface="Times New Roman" pitchFamily="18" charset="0"/>
                <a:cs typeface="Times New Roman" pitchFamily="18" charset="0"/>
              </a:rPr>
              <a:t>• 	Letonikas un Baltijas kolekcija – speciāla kolekcija,</a:t>
            </a: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kas veidojusies uz Letonikas kolekcijas un Baltijas</a:t>
            </a: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Centrālās bibliotēkas /turpmāk BCB/ </a:t>
            </a:r>
            <a:r>
              <a:rPr lang="lv-LV" sz="2400" b="1" dirty="0" err="1" smtClean="0">
                <a:latin typeface="Times New Roman" pitchFamily="18" charset="0"/>
                <a:cs typeface="Times New Roman" pitchFamily="18" charset="0"/>
              </a:rPr>
              <a:t>palīgkrājuma</a:t>
            </a: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bāzes</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lv-LV" sz="2400" b="1"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400" b="1" dirty="0" smtClean="0">
                <a:latin typeface="Times New Roman" pitchFamily="18" charset="0"/>
                <a:cs typeface="Times New Roman" pitchFamily="18" charset="0"/>
              </a:rPr>
              <a:t>• 	BCB kolekcija – Oto </a:t>
            </a:r>
            <a:r>
              <a:rPr lang="lv-LV" sz="2400" b="1" dirty="0" err="1" smtClean="0">
                <a:latin typeface="Times New Roman" pitchFamily="18" charset="0"/>
                <a:cs typeface="Times New Roman" pitchFamily="18" charset="0"/>
              </a:rPr>
              <a:t>Bonga</a:t>
            </a:r>
            <a:r>
              <a:rPr lang="lv-LV" sz="2400" b="1" dirty="0" smtClean="0">
                <a:latin typeface="Times New Roman" pitchFamily="18" charset="0"/>
                <a:cs typeface="Times New Roman" pitchFamily="18" charset="0"/>
              </a:rPr>
              <a:t> veidotais krājums, kas</a:t>
            </a: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atbilstoši 1994. gadā noslēgtajam līgumam starp O. </a:t>
            </a:r>
            <a:r>
              <a:rPr lang="lv-LV" sz="2400" b="1" dirty="0" err="1" smtClean="0">
                <a:latin typeface="Times New Roman" pitchFamily="18" charset="0"/>
                <a:cs typeface="Times New Roman" pitchFamily="18" charset="0"/>
              </a:rPr>
              <a:t>Bongu</a:t>
            </a:r>
            <a:r>
              <a:rPr lang="lv-LV" sz="2400" b="1" dirty="0" smtClean="0">
                <a:latin typeface="Times New Roman" pitchFamily="18" charset="0"/>
                <a:cs typeface="Times New Roman" pitchFamily="18" charset="0"/>
              </a:rPr>
              <a:t> un LNB, ir saglabājis savu nedalāmību</a:t>
            </a: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un struktūru.</a:t>
            </a:r>
            <a:endParaRPr lang="lv-LV" sz="24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lv-LV" sz="24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fontScale="25000" lnSpcReduction="20000"/>
          </a:bodyPr>
          <a:lstStyle/>
          <a:p>
            <a:pPr algn="ctr" eaLnBrk="1" fontAlgn="auto" hangingPunct="1">
              <a:spcAft>
                <a:spcPts val="0"/>
              </a:spcAft>
              <a:buFont typeface="Arial" pitchFamily="34" charset="0"/>
              <a:buNone/>
              <a:defRPr/>
            </a:pPr>
            <a:r>
              <a:rPr lang="lv-LV" sz="8800" b="1" u="sng" dirty="0" err="1" smtClean="0">
                <a:latin typeface="Times New Roman" pitchFamily="18" charset="0"/>
                <a:cs typeface="Times New Roman" pitchFamily="18" charset="0"/>
              </a:rPr>
              <a:t>Latgalica</a:t>
            </a:r>
            <a:r>
              <a:rPr lang="lv-LV" sz="8800" b="1" u="sng" dirty="0" smtClean="0">
                <a:latin typeface="Times New Roman" pitchFamily="18" charset="0"/>
                <a:cs typeface="Times New Roman" pitchFamily="18" charset="0"/>
              </a:rPr>
              <a:t> Letonikas Baltijas Centra krājumā</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8800" b="1" dirty="0" smtClean="0">
                <a:latin typeface="Times New Roman" pitchFamily="18" charset="0"/>
                <a:cs typeface="Times New Roman" pitchFamily="18" charset="0"/>
              </a:rPr>
              <a:t> </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800" b="1" dirty="0" smtClean="0">
                <a:latin typeface="Times New Roman" pitchFamily="18" charset="0"/>
                <a:cs typeface="Times New Roman" pitchFamily="18" charset="0"/>
              </a:rPr>
              <a:t>elektroniskā kataloga sadaļa</a:t>
            </a:r>
            <a:r>
              <a:rPr lang="lv-LV" sz="8800" dirty="0" smtClean="0">
                <a:latin typeface="Times New Roman" pitchFamily="18" charset="0"/>
                <a:cs typeface="Times New Roman" pitchFamily="18" charset="0"/>
              </a:rPr>
              <a:t> </a:t>
            </a:r>
            <a:r>
              <a:rPr lang="lv-LV" sz="8800" b="1" dirty="0" smtClean="0">
                <a:latin typeface="Times New Roman" pitchFamily="18" charset="0"/>
                <a:cs typeface="Times New Roman" pitchFamily="18" charset="0"/>
              </a:rPr>
              <a:t>Letonika</a:t>
            </a:r>
          </a:p>
          <a:p>
            <a:pPr eaLnBrk="1" fontAlgn="auto" hangingPunct="1">
              <a:spcAft>
                <a:spcPts val="0"/>
              </a:spcAft>
              <a:buFont typeface="Arial" pitchFamily="34" charset="0"/>
              <a:buNone/>
              <a:defRPr/>
            </a:pPr>
            <a:r>
              <a:rPr lang="lv-LV" sz="8800" b="1" dirty="0" smtClean="0">
                <a:latin typeface="Times New Roman" pitchFamily="18" charset="0"/>
                <a:cs typeface="Times New Roman" pitchFamily="18" charset="0"/>
              </a:rPr>
              <a:t>	</a:t>
            </a:r>
            <a:r>
              <a:rPr lang="lv-LV" sz="8800" u="sng" dirty="0" smtClean="0">
                <a:latin typeface="Times New Roman" pitchFamily="18" charset="0"/>
                <a:cs typeface="Times New Roman" pitchFamily="18" charset="0"/>
                <a:hlinkClick r:id="rId2"/>
              </a:rPr>
              <a:t>https://lira.lanet.lv/F/?func=find-b-0&amp;local_base=letonika</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lv-LV" sz="8800" b="1"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800" b="1" dirty="0" smtClean="0">
                <a:latin typeface="Times New Roman" pitchFamily="18" charset="0"/>
                <a:cs typeface="Times New Roman" pitchFamily="18" charset="0"/>
              </a:rPr>
              <a:t>datubāzē iekļauta informācija par grāmatu nodaļām, paragrāfiem,</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800" b="1" dirty="0" smtClean="0">
                <a:latin typeface="Times New Roman" pitchFamily="18" charset="0"/>
                <a:cs typeface="Times New Roman" pitchFamily="18" charset="0"/>
              </a:rPr>
              <a:t>teksta fragmentiem, attēliem</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800" b="1" dirty="0" smtClean="0">
                <a:latin typeface="Times New Roman" pitchFamily="18" charset="0"/>
                <a:cs typeface="Times New Roman" pitchFamily="18" charset="0"/>
              </a:rPr>
              <a:t>datubāze sākta veidot 2004.gadā no Letonikas jaunieguvumiem</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800" b="1" dirty="0" smtClean="0">
                <a:latin typeface="Times New Roman" pitchFamily="18" charset="0"/>
                <a:cs typeface="Times New Roman" pitchFamily="18" charset="0"/>
              </a:rPr>
              <a:t>līdz 2010.g. grāmatas poliski analītiski tika izrakstītas ļoti reti</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800" b="1" dirty="0" smtClean="0">
                <a:latin typeface="Times New Roman" pitchFamily="18" charset="0"/>
                <a:cs typeface="Times New Roman" pitchFamily="18" charset="0"/>
              </a:rPr>
              <a:t>kopumā datubāzē ir 43 ieraksti poļu valodā</a:t>
            </a:r>
            <a:endParaRPr lang="lv-LV" sz="88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8800" b="1" dirty="0" smtClean="0">
                <a:latin typeface="Times New Roman" pitchFamily="18" charset="0"/>
                <a:cs typeface="Times New Roman" pitchFamily="18" charset="0"/>
              </a:rPr>
              <a:t> </a:t>
            </a:r>
            <a:endParaRPr lang="lv-LV" sz="8800" dirty="0" smtClean="0">
              <a:latin typeface="Times New Roman" pitchFamily="18" charset="0"/>
              <a:cs typeface="Times New Roman" pitchFamily="18" charset="0"/>
            </a:endParaRPr>
          </a:p>
          <a:p>
            <a:pPr algn="ctr" eaLnBrk="1" fontAlgn="auto" hangingPunct="1">
              <a:spcAft>
                <a:spcPts val="0"/>
              </a:spcAft>
              <a:buFont typeface="Arial" pitchFamily="34" charset="0"/>
              <a:buNone/>
              <a:defRPr/>
            </a:pPr>
            <a:r>
              <a:rPr lang="lv-LV" sz="8800" b="1" dirty="0" smtClean="0">
                <a:latin typeface="Times New Roman" pitchFamily="18" charset="0"/>
                <a:cs typeface="Times New Roman" pitchFamily="18" charset="0"/>
              </a:rPr>
              <a:t> </a:t>
            </a:r>
            <a:r>
              <a:rPr lang="lv-LV" sz="8800" b="1" u="sng" dirty="0" smtClean="0">
                <a:solidFill>
                  <a:schemeClr val="accent2"/>
                </a:solidFill>
                <a:latin typeface="Times New Roman" pitchFamily="18" charset="0"/>
                <a:cs typeface="Times New Roman" pitchFamily="18" charset="0"/>
              </a:rPr>
              <a:t>Latvijas vietu vēstures</a:t>
            </a:r>
            <a:r>
              <a:rPr lang="lv-LV" sz="8800" u="sng" dirty="0" smtClean="0">
                <a:solidFill>
                  <a:schemeClr val="accent2"/>
                </a:solidFill>
                <a:latin typeface="Times New Roman" pitchFamily="18" charset="0"/>
                <a:cs typeface="Times New Roman" pitchFamily="18" charset="0"/>
              </a:rPr>
              <a:t> </a:t>
            </a:r>
            <a:r>
              <a:rPr lang="lv-LV" sz="8800" b="1" u="sng" dirty="0" smtClean="0">
                <a:solidFill>
                  <a:schemeClr val="accent2"/>
                </a:solidFill>
                <a:latin typeface="Times New Roman" pitchFamily="18" charset="0"/>
                <a:cs typeface="Times New Roman" pitchFamily="18" charset="0"/>
              </a:rPr>
              <a:t>kartotēka  (drīz šī sadaļa tiks slēgta)</a:t>
            </a:r>
            <a:endParaRPr lang="lv-LV" sz="8800" dirty="0" smtClean="0">
              <a:solidFill>
                <a:schemeClr val="accent2"/>
              </a:solidFill>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lv-LV"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Содержимое 2"/>
          <p:cNvSpPr>
            <a:spLocks noGrp="1"/>
          </p:cNvSpPr>
          <p:nvPr>
            <p:ph idx="1"/>
          </p:nvPr>
        </p:nvSpPr>
        <p:spPr>
          <a:xfrm>
            <a:off x="457200" y="549275"/>
            <a:ext cx="8229600" cy="5576888"/>
          </a:xfrm>
        </p:spPr>
        <p:txBody>
          <a:bodyPr/>
          <a:lstStyle/>
          <a:p>
            <a:pPr algn="ctr" eaLnBrk="1" hangingPunct="1">
              <a:buFont typeface="Arial" charset="0"/>
              <a:buNone/>
            </a:pPr>
            <a:r>
              <a:rPr lang="lv-LV" sz="2200" b="1" smtClean="0">
                <a:latin typeface="Times New Roman" pitchFamily="18" charset="0"/>
                <a:cs typeface="Times New Roman" pitchFamily="18" charset="0"/>
              </a:rPr>
              <a:t> </a:t>
            </a:r>
            <a:r>
              <a:rPr lang="lv-LV" sz="2200" b="1" u="sng" smtClean="0">
                <a:latin typeface="Times New Roman" pitchFamily="18" charset="0"/>
                <a:cs typeface="Times New Roman" pitchFamily="18" charset="0"/>
              </a:rPr>
              <a:t>Digitālie resursi</a:t>
            </a: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a:t>
            </a: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a:t>
            </a:r>
            <a:r>
              <a:rPr lang="lv-LV" sz="2200" b="1" smtClean="0">
                <a:solidFill>
                  <a:srgbClr val="00B050"/>
                </a:solidFill>
                <a:latin typeface="Times New Roman" pitchFamily="18" charset="0"/>
                <a:cs typeface="Times New Roman" pitchFamily="18" charset="0"/>
              </a:rPr>
              <a:t>http://gramatas.lndb.lv/</a:t>
            </a:r>
            <a:endParaRPr lang="lv-LV" sz="2200" smtClean="0">
              <a:solidFill>
                <a:srgbClr val="00B050"/>
              </a:solidFill>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grāmatu portālā ir iekļauti aptuveni 6000 grāmatu –   </a:t>
            </a: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vairāk kā 1,5 miljonu lappušu – gan Latvijas, gan trimdas</a:t>
            </a: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izdevumu.</a:t>
            </a: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tās ir kultūrvēsturiski nozīmīgas grāmatas, kas ir visvairāk</a:t>
            </a: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pieprasītas, vai arī ir ļoti sliktā stāvoklī</a:t>
            </a:r>
            <a:endParaRPr lang="lv-LV" sz="2200" smtClean="0">
              <a:latin typeface="Times New Roman" pitchFamily="18" charset="0"/>
              <a:cs typeface="Times New Roman" pitchFamily="18" charset="0"/>
            </a:endParaRPr>
          </a:p>
          <a:p>
            <a:pPr eaLnBrk="1" hangingPunct="1">
              <a:buFont typeface="Arial" charset="0"/>
              <a:buNone/>
            </a:pPr>
            <a:r>
              <a:rPr lang="lv-LV" sz="2200" b="1" smtClean="0">
                <a:latin typeface="Times New Roman" pitchFamily="18" charset="0"/>
                <a:cs typeface="Times New Roman" pitchFamily="18" charset="0"/>
              </a:rPr>
              <a:t>• daļēji LBC krājums atspoguļojas digitālās kolekcijās :</a:t>
            </a:r>
            <a:endParaRPr lang="lv-LV" sz="2200" smtClean="0">
              <a:latin typeface="Times New Roman" pitchFamily="18" charset="0"/>
              <a:cs typeface="Times New Roman" pitchFamily="18" charset="0"/>
            </a:endParaRPr>
          </a:p>
          <a:p>
            <a:pPr eaLnBrk="1" hangingPunct="1"/>
            <a:r>
              <a:rPr lang="lv-LV" sz="2200" b="1" smtClean="0">
                <a:solidFill>
                  <a:srgbClr val="00B050"/>
                </a:solidFill>
                <a:latin typeface="Times New Roman" pitchFamily="18" charset="0"/>
                <a:cs typeface="Times New Roman" pitchFamily="18" charset="0"/>
              </a:rPr>
              <a:t>www.zudusilatvija.lv</a:t>
            </a:r>
            <a:endParaRPr lang="lv-LV" sz="2200" smtClean="0">
              <a:solidFill>
                <a:srgbClr val="00B050"/>
              </a:solidFill>
              <a:latin typeface="Times New Roman" pitchFamily="18" charset="0"/>
              <a:cs typeface="Times New Roman" pitchFamily="18" charset="0"/>
            </a:endParaRPr>
          </a:p>
          <a:p>
            <a:pPr eaLnBrk="1" hangingPunct="1"/>
            <a:r>
              <a:rPr lang="lv-LV" sz="2200" b="1" smtClean="0">
                <a:latin typeface="Times New Roman" pitchFamily="18" charset="0"/>
                <a:cs typeface="Times New Roman" pitchFamily="18" charset="0"/>
              </a:rPr>
              <a:t>Baltijas Centrālās bibliotēkas</a:t>
            </a:r>
            <a:r>
              <a:rPr lang="lv-LV" sz="2200" smtClean="0">
                <a:latin typeface="Times New Roman" pitchFamily="18" charset="0"/>
                <a:cs typeface="Times New Roman" pitchFamily="18" charset="0"/>
              </a:rPr>
              <a:t> </a:t>
            </a:r>
            <a:r>
              <a:rPr lang="lv-LV" sz="2200" b="1" smtClean="0">
                <a:latin typeface="Times New Roman" pitchFamily="18" charset="0"/>
                <a:cs typeface="Times New Roman" pitchFamily="18" charset="0"/>
              </a:rPr>
              <a:t>attēlu kolekcija/ap 54.000 fotouzņēmumu, atklātnes, pastkartes/</a:t>
            </a:r>
            <a:endParaRPr lang="lv-LV" sz="2200" smtClean="0">
              <a:latin typeface="Times New Roman" pitchFamily="18" charset="0"/>
              <a:cs typeface="Times New Roman" pitchFamily="18" charset="0"/>
            </a:endParaRPr>
          </a:p>
          <a:p>
            <a:pPr eaLnBrk="1" hangingPunct="1"/>
            <a:r>
              <a:rPr lang="lv-LV" sz="2200" b="1" smtClean="0">
                <a:solidFill>
                  <a:srgbClr val="00B050"/>
                </a:solidFill>
                <a:latin typeface="Times New Roman" pitchFamily="18" charset="0"/>
                <a:cs typeface="Times New Roman" pitchFamily="18" charset="0"/>
              </a:rPr>
              <a:t>http://www.zudusilatvija.lv/objects/object/6691</a:t>
            </a:r>
            <a:r>
              <a:rPr lang="lv-LV" sz="2200" smtClean="0">
                <a:solidFill>
                  <a:srgbClr val="00B050"/>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balvi.JPG"/>
          <p:cNvPicPr>
            <a:picLocks noGrp="1" noChangeAspect="1"/>
          </p:cNvPicPr>
          <p:nvPr>
            <p:ph idx="1"/>
          </p:nvPr>
        </p:nvPicPr>
        <p:blipFill>
          <a:blip r:embed="rId2" cstate="print"/>
          <a:stretch>
            <a:fillRect/>
          </a:stretch>
        </p:blipFill>
        <p:spPr>
          <a:xfrm>
            <a:off x="742391" y="548680"/>
            <a:ext cx="7829253" cy="521950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lv-LV" b="1" dirty="0" smtClean="0">
                <a:solidFill>
                  <a:srgbClr val="0070C0"/>
                </a:solidFill>
                <a:latin typeface="Times New Roman" pitchFamily="18" charset="0"/>
                <a:cs typeface="Times New Roman" pitchFamily="18" charset="0"/>
              </a:rPr>
              <a:t>Ar citādi latvisko - latgalisko klātesošos iepazīstināja vairāki pētnieki. To vidū Rēzeknes Augstskolas zinātņu </a:t>
            </a:r>
            <a:r>
              <a:rPr lang="lv-LV" b="1" dirty="0" err="1" smtClean="0">
                <a:solidFill>
                  <a:srgbClr val="0070C0"/>
                </a:solidFill>
                <a:latin typeface="Times New Roman" pitchFamily="18" charset="0"/>
                <a:cs typeface="Times New Roman" pitchFamily="18" charset="0"/>
              </a:rPr>
              <a:t>prorektore</a:t>
            </a:r>
            <a:r>
              <a:rPr lang="lv-LV" b="1" dirty="0" smtClean="0">
                <a:solidFill>
                  <a:srgbClr val="0070C0"/>
                </a:solidFill>
                <a:latin typeface="Times New Roman" pitchFamily="18" charset="0"/>
                <a:cs typeface="Times New Roman" pitchFamily="18" charset="0"/>
              </a:rPr>
              <a:t> un Humanitāro zinātņu katedras vadītāja Dr.philol. Ilga </a:t>
            </a:r>
            <a:r>
              <a:rPr lang="lv-LV" b="1" dirty="0" err="1" smtClean="0">
                <a:solidFill>
                  <a:srgbClr val="0070C0"/>
                </a:solidFill>
                <a:latin typeface="Times New Roman" pitchFamily="18" charset="0"/>
                <a:cs typeface="Times New Roman" pitchFamily="18" charset="0"/>
              </a:rPr>
              <a:t>Šuplinska</a:t>
            </a:r>
            <a:r>
              <a:rPr lang="lv-LV" b="1" dirty="0" smtClean="0">
                <a:solidFill>
                  <a:srgbClr val="0070C0"/>
                </a:solidFill>
                <a:latin typeface="Times New Roman" pitchFamily="18" charset="0"/>
                <a:cs typeface="Times New Roman" pitchFamily="18" charset="0"/>
              </a:rPr>
              <a:t>. Viņa mēģināja viest skaidrību</a:t>
            </a:r>
            <a:r>
              <a:rPr lang="lv-LV" dirty="0" smtClean="0">
                <a:solidFill>
                  <a:srgbClr val="0070C0"/>
                </a:solidFill>
                <a:latin typeface="Times New Roman" pitchFamily="18" charset="0"/>
                <a:cs typeface="Times New Roman" pitchFamily="18" charset="0"/>
              </a:rPr>
              <a:t>, </a:t>
            </a:r>
            <a:r>
              <a:rPr lang="lv-LV" b="1" dirty="0" smtClean="0">
                <a:solidFill>
                  <a:srgbClr val="0070C0"/>
                </a:solidFill>
                <a:latin typeface="Times New Roman" pitchFamily="18" charset="0"/>
                <a:cs typeface="Times New Roman" pitchFamily="18" charset="0"/>
              </a:rPr>
              <a:t>vai latgaļi un latgalieši ir viens un tas pats; vai runāt latgaliski nozīmē runāt latgaliešu valodā vai augšzemnieku dialektā? Informacionālajā telpā figurē visi minētie jēdzieni visās iespējamajās kombinācijās. </a:t>
            </a:r>
            <a:endParaRPr lang="lv-LV"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lv-LV"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lv-LV" b="1" dirty="0" smtClean="0">
                <a:latin typeface="Times New Roman" pitchFamily="18" charset="0"/>
                <a:cs typeface="Times New Roman" pitchFamily="18" charset="0"/>
              </a:rPr>
              <a:t> </a:t>
            </a:r>
            <a:r>
              <a:rPr lang="lv-LV" b="1" dirty="0" smtClean="0">
                <a:solidFill>
                  <a:srgbClr val="0070C0"/>
                </a:solidFill>
                <a:latin typeface="Times New Roman" pitchFamily="18" charset="0"/>
                <a:cs typeface="Times New Roman" pitchFamily="18" charset="0"/>
              </a:rPr>
              <a:t>„</a:t>
            </a:r>
            <a:r>
              <a:rPr lang="lv-LV" sz="3600" b="1" dirty="0" smtClean="0">
                <a:solidFill>
                  <a:srgbClr val="0070C0"/>
                </a:solidFill>
                <a:latin typeface="Times New Roman" pitchFamily="18" charset="0"/>
                <a:cs typeface="Times New Roman" pitchFamily="18" charset="0"/>
              </a:rPr>
              <a:t>Latgaliešu valoda: loma, nozīme un </a:t>
            </a:r>
            <a:r>
              <a:rPr lang="lv-LV" sz="3600" dirty="0" smtClean="0">
                <a:solidFill>
                  <a:srgbClr val="0070C0"/>
                </a:solidFill>
                <a:latin typeface="Times New Roman" pitchFamily="18" charset="0"/>
                <a:cs typeface="Times New Roman" pitchFamily="18" charset="0"/>
              </a:rPr>
              <a:t/>
            </a:r>
            <a:br>
              <a:rPr lang="lv-LV" sz="3600" dirty="0" smtClean="0">
                <a:solidFill>
                  <a:srgbClr val="0070C0"/>
                </a:solidFill>
                <a:latin typeface="Times New Roman" pitchFamily="18" charset="0"/>
                <a:cs typeface="Times New Roman" pitchFamily="18" charset="0"/>
              </a:rPr>
            </a:br>
            <a:r>
              <a:rPr lang="lv-LV" sz="3600" b="1" dirty="0" smtClean="0">
                <a:solidFill>
                  <a:srgbClr val="0070C0"/>
                </a:solidFill>
                <a:latin typeface="Times New Roman" pitchFamily="18" charset="0"/>
                <a:cs typeface="Times New Roman" pitchFamily="18" charset="0"/>
              </a:rPr>
              <a:t>                  un funkcijas mūsdienās”</a:t>
            </a:r>
            <a:endParaRPr lang="lv-LV" sz="3600" dirty="0" smtClean="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971550" y="1916113"/>
            <a:ext cx="7715250" cy="4321175"/>
          </a:xfrm>
        </p:spPr>
        <p:txBody>
          <a:bodyPr rtlCol="0">
            <a:normAutofit fontScale="40000" lnSpcReduction="20000"/>
          </a:bodyPr>
          <a:lstStyle/>
          <a:p>
            <a:pPr eaLnBrk="1" fontAlgn="auto" hangingPunct="1">
              <a:spcAft>
                <a:spcPts val="0"/>
              </a:spcAft>
              <a:buFont typeface="Arial" pitchFamily="34" charset="0"/>
              <a:buChar char="•"/>
              <a:defRPr/>
            </a:pPr>
            <a:r>
              <a:rPr lang="lv-LV" sz="5500" b="1" dirty="0" err="1" smtClean="0">
                <a:latin typeface="Times New Roman" pitchFamily="18" charset="0"/>
                <a:cs typeface="Times New Roman" pitchFamily="18" charset="0"/>
              </a:rPr>
              <a:t>Latgaļs</a:t>
            </a:r>
            <a:r>
              <a:rPr lang="lv-LV" sz="5500" b="1" dirty="0" smtClean="0">
                <a:latin typeface="Times New Roman" pitchFamily="18" charset="0"/>
                <a:cs typeface="Times New Roman" pitchFamily="18" charset="0"/>
              </a:rPr>
              <a:t>, </a:t>
            </a:r>
            <a:r>
              <a:rPr lang="lv-LV" sz="5500" b="1" dirty="0" err="1" smtClean="0">
                <a:latin typeface="Times New Roman" pitchFamily="18" charset="0"/>
                <a:cs typeface="Times New Roman" pitchFamily="18" charset="0"/>
              </a:rPr>
              <a:t>latgalīts</a:t>
            </a:r>
            <a:r>
              <a:rPr lang="lv-LV" sz="5500" b="1" dirty="0" smtClean="0">
                <a:latin typeface="Times New Roman" pitchFamily="18" charset="0"/>
                <a:cs typeface="Times New Roman" pitchFamily="18" charset="0"/>
              </a:rPr>
              <a:t>, </a:t>
            </a:r>
            <a:r>
              <a:rPr lang="lv-LV" sz="5500" b="1" dirty="0" err="1" smtClean="0">
                <a:latin typeface="Times New Roman" pitchFamily="18" charset="0"/>
                <a:cs typeface="Times New Roman" pitchFamily="18" charset="0"/>
              </a:rPr>
              <a:t>latvīts</a:t>
            </a:r>
            <a:r>
              <a:rPr lang="lv-LV" sz="5500" b="1" dirty="0" smtClean="0">
                <a:latin typeface="Times New Roman" pitchFamily="18" charset="0"/>
                <a:cs typeface="Times New Roman" pitchFamily="18" charset="0"/>
              </a:rPr>
              <a:t>?</a:t>
            </a:r>
            <a:endParaRPr lang="lv-LV" sz="55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5500" b="1" dirty="0" smtClean="0">
                <a:latin typeface="Times New Roman" pitchFamily="18" charset="0"/>
                <a:cs typeface="Times New Roman" pitchFamily="18" charset="0"/>
              </a:rPr>
              <a:t>	           1933. g. valodnieks P. </a:t>
            </a:r>
            <a:r>
              <a:rPr lang="lv-LV" sz="5500" b="1" dirty="0" err="1" smtClean="0">
                <a:latin typeface="Times New Roman" pitchFamily="18" charset="0"/>
                <a:cs typeface="Times New Roman" pitchFamily="18" charset="0"/>
              </a:rPr>
              <a:t>Strods</a:t>
            </a:r>
            <a:r>
              <a:rPr lang="lv-LV" sz="5500" b="1" dirty="0" smtClean="0">
                <a:latin typeface="Times New Roman" pitchFamily="18" charset="0"/>
                <a:cs typeface="Times New Roman" pitchFamily="18" charset="0"/>
              </a:rPr>
              <a:t> iesaka F. </a:t>
            </a:r>
            <a:r>
              <a:rPr lang="lv-LV" sz="5500" b="1" dirty="0" err="1" smtClean="0">
                <a:latin typeface="Times New Roman" pitchFamily="18" charset="0"/>
                <a:cs typeface="Times New Roman" pitchFamily="18" charset="0"/>
              </a:rPr>
              <a:t>Kempa</a:t>
            </a:r>
            <a:r>
              <a:rPr lang="lv-LV" sz="5500" b="1" dirty="0" smtClean="0">
                <a:latin typeface="Times New Roman" pitchFamily="18" charset="0"/>
                <a:cs typeface="Times New Roman" pitchFamily="18" charset="0"/>
              </a:rPr>
              <a:t>   </a:t>
            </a:r>
            <a:endParaRPr lang="lv-LV" sz="55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5500" b="1" dirty="0" smtClean="0">
                <a:latin typeface="Times New Roman" pitchFamily="18" charset="0"/>
                <a:cs typeface="Times New Roman" pitchFamily="18" charset="0"/>
              </a:rPr>
              <a:t>	           ieviesto apzīmējumu </a:t>
            </a:r>
            <a:r>
              <a:rPr lang="lv-LV" sz="5500" b="1" i="1" dirty="0" smtClean="0">
                <a:latin typeface="Times New Roman" pitchFamily="18" charset="0"/>
                <a:cs typeface="Times New Roman" pitchFamily="18" charset="0"/>
              </a:rPr>
              <a:t>latgalīši </a:t>
            </a:r>
            <a:r>
              <a:rPr lang="lv-LV" sz="5500" b="1" dirty="0" smtClean="0">
                <a:latin typeface="Times New Roman" pitchFamily="18" charset="0"/>
                <a:cs typeface="Times New Roman" pitchFamily="18" charset="0"/>
              </a:rPr>
              <a:t> - Latgales latvieši  </a:t>
            </a:r>
            <a:endParaRPr lang="lv-LV" sz="55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5500" b="1" dirty="0" smtClean="0">
                <a:latin typeface="Times New Roman" pitchFamily="18" charset="0"/>
                <a:cs typeface="Times New Roman" pitchFamily="18" charset="0"/>
              </a:rPr>
              <a:t>	           aizstāt ar vārdu </a:t>
            </a:r>
            <a:r>
              <a:rPr lang="lv-LV" sz="5500" b="1" i="1" dirty="0" smtClean="0">
                <a:latin typeface="Times New Roman" pitchFamily="18" charset="0"/>
                <a:cs typeface="Times New Roman" pitchFamily="18" charset="0"/>
              </a:rPr>
              <a:t>latgaļi.</a:t>
            </a:r>
            <a:endParaRPr lang="lv-LV" sz="55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lv-LV" sz="55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5500" b="1" dirty="0" smtClean="0">
                <a:latin typeface="Times New Roman" pitchFamily="18" charset="0"/>
                <a:cs typeface="Times New Roman" pitchFamily="18" charset="0"/>
              </a:rPr>
              <a:t>Šo apzīmējumu konsekventi lieto trimdas latgaliešu kultūras un sabiedriskie darbinieki 20. gs. II p., atzīstot, ka </a:t>
            </a:r>
            <a:r>
              <a:rPr lang="lv-LV" sz="5500" b="1" i="1" dirty="0" smtClean="0">
                <a:solidFill>
                  <a:srgbClr val="0070C0"/>
                </a:solidFill>
                <a:latin typeface="Times New Roman" pitchFamily="18" charset="0"/>
                <a:cs typeface="Times New Roman" pitchFamily="18" charset="0"/>
              </a:rPr>
              <a:t>latgaļi ir Latvijas  </a:t>
            </a:r>
            <a:r>
              <a:rPr lang="lv-LV" sz="5500" b="1" i="1" dirty="0" err="1" smtClean="0">
                <a:solidFill>
                  <a:srgbClr val="0070C0"/>
                </a:solidFill>
                <a:latin typeface="Times New Roman" pitchFamily="18" charset="0"/>
                <a:cs typeface="Times New Roman" pitchFamily="18" charset="0"/>
              </a:rPr>
              <a:t>īdzeivōtōju</a:t>
            </a:r>
            <a:r>
              <a:rPr lang="lv-LV" sz="5500" b="1" i="1" dirty="0" smtClean="0">
                <a:solidFill>
                  <a:srgbClr val="0070C0"/>
                </a:solidFill>
                <a:latin typeface="Times New Roman" pitchFamily="18" charset="0"/>
                <a:cs typeface="Times New Roman" pitchFamily="18" charset="0"/>
              </a:rPr>
              <a:t> daļa, kas </a:t>
            </a:r>
            <a:r>
              <a:rPr lang="lv-LV" sz="5500" b="1" i="1" dirty="0" err="1" smtClean="0">
                <a:solidFill>
                  <a:srgbClr val="0070C0"/>
                </a:solidFill>
                <a:latin typeface="Times New Roman" pitchFamily="18" charset="0"/>
                <a:cs typeface="Times New Roman" pitchFamily="18" charset="0"/>
              </a:rPr>
              <a:t>runoj</a:t>
            </a:r>
            <a:r>
              <a:rPr lang="lv-LV" sz="5500" b="1" i="1" dirty="0" smtClean="0">
                <a:solidFill>
                  <a:srgbClr val="0070C0"/>
                </a:solidFill>
                <a:latin typeface="Times New Roman" pitchFamily="18" charset="0"/>
                <a:cs typeface="Times New Roman" pitchFamily="18" charset="0"/>
              </a:rPr>
              <a:t> latgaliski un ir </a:t>
            </a:r>
            <a:r>
              <a:rPr lang="lv-LV" sz="5500" b="1" i="1" dirty="0" err="1" smtClean="0">
                <a:solidFill>
                  <a:srgbClr val="0070C0"/>
                </a:solidFill>
                <a:latin typeface="Times New Roman" pitchFamily="18" charset="0"/>
                <a:cs typeface="Times New Roman" pitchFamily="18" charset="0"/>
              </a:rPr>
              <a:t>senejōs</a:t>
            </a:r>
            <a:r>
              <a:rPr lang="lv-LV" sz="5500" b="1" i="1" dirty="0" smtClean="0">
                <a:solidFill>
                  <a:srgbClr val="0070C0"/>
                </a:solidFill>
                <a:latin typeface="Times New Roman" pitchFamily="18" charset="0"/>
                <a:cs typeface="Times New Roman" pitchFamily="18" charset="0"/>
              </a:rPr>
              <a:t> latgaļu tautas </a:t>
            </a:r>
            <a:r>
              <a:rPr lang="lv-LV" sz="5500" b="1" i="1" dirty="0" err="1" smtClean="0">
                <a:solidFill>
                  <a:srgbClr val="0070C0"/>
                </a:solidFill>
                <a:latin typeface="Times New Roman" pitchFamily="18" charset="0"/>
                <a:cs typeface="Times New Roman" pitchFamily="18" charset="0"/>
              </a:rPr>
              <a:t>teišs</a:t>
            </a:r>
            <a:r>
              <a:rPr lang="lv-LV" sz="5500" b="1" i="1" dirty="0" smtClean="0">
                <a:solidFill>
                  <a:srgbClr val="0070C0"/>
                </a:solidFill>
                <a:latin typeface="Times New Roman" pitchFamily="18" charset="0"/>
                <a:cs typeface="Times New Roman" pitchFamily="18" charset="0"/>
              </a:rPr>
              <a:t> </a:t>
            </a:r>
            <a:r>
              <a:rPr lang="lv-LV" sz="5500" b="1" i="1" dirty="0" err="1" smtClean="0">
                <a:solidFill>
                  <a:srgbClr val="0070C0"/>
                </a:solidFill>
                <a:latin typeface="Times New Roman" pitchFamily="18" charset="0"/>
                <a:cs typeface="Times New Roman" pitchFamily="18" charset="0"/>
              </a:rPr>
              <a:t>turpynōjums</a:t>
            </a:r>
            <a:r>
              <a:rPr lang="lv-LV" sz="5500" b="1" i="1" dirty="0" smtClean="0">
                <a:solidFill>
                  <a:srgbClr val="0070C0"/>
                </a:solidFill>
                <a:latin typeface="Times New Roman" pitchFamily="18" charset="0"/>
                <a:cs typeface="Times New Roman" pitchFamily="18" charset="0"/>
              </a:rPr>
              <a:t>.</a:t>
            </a:r>
            <a:endParaRPr lang="lv-LV" sz="55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lv-LV" sz="5500" b="1" i="1" dirty="0" smtClean="0">
                <a:solidFill>
                  <a:srgbClr val="0070C0"/>
                </a:solidFill>
                <a:latin typeface="Times New Roman" pitchFamily="18" charset="0"/>
                <a:cs typeface="Times New Roman" pitchFamily="18" charset="0"/>
              </a:rPr>
              <a:t>                                            </a:t>
            </a:r>
            <a:endParaRPr lang="lv-LV" sz="55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lv-LV" sz="5500" b="1" i="1" dirty="0" smtClean="0">
                <a:latin typeface="Times New Roman" pitchFamily="18" charset="0"/>
                <a:cs typeface="Times New Roman" pitchFamily="18" charset="0"/>
              </a:rPr>
              <a:t>			                                                                 								(</a:t>
            </a:r>
            <a:r>
              <a:rPr lang="lv-LV" sz="5500" b="1" i="1" dirty="0" err="1" smtClean="0">
                <a:latin typeface="Times New Roman" pitchFamily="18" charset="0"/>
                <a:cs typeface="Times New Roman" pitchFamily="18" charset="0"/>
              </a:rPr>
              <a:t>M.Bukšs</a:t>
            </a:r>
            <a:r>
              <a:rPr lang="lv-LV" sz="5500" b="1" i="1" dirty="0" smtClean="0">
                <a:latin typeface="Times New Roman" pitchFamily="18" charset="0"/>
                <a:cs typeface="Times New Roman" pitchFamily="18" charset="0"/>
              </a:rPr>
              <a:t>)</a:t>
            </a:r>
            <a:endParaRPr lang="lv-LV" sz="55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lv-LV"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lv-LV" sz="4100" b="1" dirty="0" smtClean="0">
                <a:solidFill>
                  <a:srgbClr val="0070C0"/>
                </a:solidFill>
                <a:latin typeface="Times New Roman" pitchFamily="18" charset="0"/>
                <a:cs typeface="Times New Roman" pitchFamily="18" charset="0"/>
              </a:rPr>
              <a:t>Latgalieši</a:t>
            </a:r>
            <a:endParaRPr lang="lv-LV" sz="41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lv-LV" b="1" dirty="0" smtClean="0">
                <a:latin typeface="Times New Roman" pitchFamily="18" charset="0"/>
                <a:cs typeface="Times New Roman" pitchFamily="18" charset="0"/>
              </a:rPr>
              <a:t>	</a:t>
            </a:r>
            <a:r>
              <a:rPr lang="lv-LV" sz="2600" b="1" dirty="0" smtClean="0">
                <a:latin typeface="Times New Roman" pitchFamily="18" charset="0"/>
                <a:cs typeface="Times New Roman" pitchFamily="18" charset="0"/>
              </a:rPr>
              <a:t>Latgales latvieši: </a:t>
            </a:r>
          </a:p>
          <a:p>
            <a:pPr eaLnBrk="1" fontAlgn="auto" hangingPunct="1">
              <a:spcAft>
                <a:spcPts val="0"/>
              </a:spcAft>
              <a:buFont typeface="Arial" pitchFamily="34" charset="0"/>
              <a:buNone/>
              <a:defRPr/>
            </a:pPr>
            <a:r>
              <a:rPr lang="lv-LV" sz="2600" b="1" dirty="0" smtClean="0">
                <a:latin typeface="Times New Roman" pitchFamily="18" charset="0"/>
                <a:cs typeface="Times New Roman" pitchFamily="18" charset="0"/>
              </a:rPr>
              <a:t>	1) Latgales pamatiedzīvotāji, </a:t>
            </a:r>
            <a:endParaRPr lang="lv-LV" sz="26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600" b="1" dirty="0" smtClean="0">
                <a:latin typeface="Times New Roman" pitchFamily="18" charset="0"/>
                <a:cs typeface="Times New Roman" pitchFamily="18" charset="0"/>
              </a:rPr>
              <a:t>     2) Latgalē dzīvojoši latvieši, ienācēji no citiem Latvijas kultūrvēsturiskajiem novadiem.</a:t>
            </a:r>
            <a:endParaRPr lang="lv-LV" sz="26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lv-LV" sz="2600" b="1"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600" b="1" dirty="0" smtClean="0">
                <a:latin typeface="Times New Roman" pitchFamily="18" charset="0"/>
                <a:cs typeface="Times New Roman" pitchFamily="18" charset="0"/>
              </a:rPr>
              <a:t>     </a:t>
            </a:r>
            <a:r>
              <a:rPr lang="lv-LV" sz="2600" b="1" dirty="0" smtClean="0">
                <a:solidFill>
                  <a:srgbClr val="0070C0"/>
                </a:solidFill>
                <a:latin typeface="Times New Roman" pitchFamily="18" charset="0"/>
                <a:cs typeface="Times New Roman" pitchFamily="18" charset="0"/>
              </a:rPr>
              <a:t>Latgalietis = Latgales latvietis = latgaļu pēctecis.</a:t>
            </a:r>
            <a:endParaRPr lang="lv-LV" sz="26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600" b="1" dirty="0" smtClean="0">
                <a:latin typeface="Times New Roman" pitchFamily="18" charset="0"/>
                <a:cs typeface="Times New Roman" pitchFamily="18" charset="0"/>
              </a:rPr>
              <a:t> </a:t>
            </a:r>
            <a:endParaRPr lang="lv-LV" sz="26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2600" b="1" dirty="0" smtClean="0">
                <a:solidFill>
                  <a:srgbClr val="0070C0"/>
                </a:solidFill>
                <a:latin typeface="Times New Roman" pitchFamily="18" charset="0"/>
                <a:cs typeface="Times New Roman" pitchFamily="18" charset="0"/>
              </a:rPr>
              <a:t>Latgaliešu - valoda vai dialekts?</a:t>
            </a:r>
            <a:endParaRPr lang="lv-LV" sz="26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600" b="1" dirty="0" smtClean="0">
                <a:latin typeface="Times New Roman" pitchFamily="18" charset="0"/>
                <a:cs typeface="Times New Roman" pitchFamily="18" charset="0"/>
              </a:rPr>
              <a:t>	Valsts valodas likumā ir noteikts, ka tas ir latviešu valodas</a:t>
            </a:r>
            <a:endParaRPr lang="lv-LV" sz="26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2600" b="1" dirty="0" smtClean="0">
                <a:latin typeface="Times New Roman" pitchFamily="18" charset="0"/>
                <a:cs typeface="Times New Roman" pitchFamily="18" charset="0"/>
              </a:rPr>
              <a:t>	vēsturisks paveids, kuram valsts garantē saglabāšanu un attīstību.</a:t>
            </a:r>
            <a:endParaRPr lang="lv-LV" sz="26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b="1" dirty="0" smtClean="0"/>
              <a:t> </a:t>
            </a:r>
            <a:endParaRPr lang="lv-LV" dirty="0" smtClean="0"/>
          </a:p>
          <a:p>
            <a:pPr eaLnBrk="1" fontAlgn="auto" hangingPunct="1">
              <a:spcAft>
                <a:spcPts val="0"/>
              </a:spcAft>
              <a:buFont typeface="Arial" pitchFamily="34" charset="0"/>
              <a:buChar char="•"/>
              <a:defRPr/>
            </a:pPr>
            <a:endParaRPr lang="lv-LV"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pPr eaLnBrk="1" hangingPunct="1"/>
            <a:r>
              <a:rPr lang="lv-LV" smtClean="0">
                <a:solidFill>
                  <a:srgbClr val="0070C0"/>
                </a:solidFill>
                <a:latin typeface="Times New Roman" pitchFamily="18" charset="0"/>
                <a:cs typeface="Times New Roman" pitchFamily="18" charset="0"/>
              </a:rPr>
              <a:t>Valodas lietojuma sfēras:</a:t>
            </a:r>
          </a:p>
        </p:txBody>
      </p:sp>
      <p:sp>
        <p:nvSpPr>
          <p:cNvPr id="3" name="Содержимое 2"/>
          <p:cNvSpPr>
            <a:spLocks noGrp="1"/>
          </p:cNvSpPr>
          <p:nvPr>
            <p:ph idx="1"/>
          </p:nvPr>
        </p:nvSpPr>
        <p:spPr>
          <a:xfrm>
            <a:off x="457200" y="1196975"/>
            <a:ext cx="8229600" cy="5184775"/>
          </a:xfrm>
        </p:spPr>
        <p:txBody>
          <a:bodyPr rtlCol="0">
            <a:normAutofit fontScale="25000" lnSpcReduction="20000"/>
          </a:bodyPr>
          <a:lstStyle/>
          <a:p>
            <a:pPr eaLnBrk="1" fontAlgn="auto" hangingPunct="1">
              <a:spcAft>
                <a:spcPts val="0"/>
              </a:spcAft>
              <a:buFont typeface="Arial" pitchFamily="34" charset="0"/>
              <a:buNone/>
              <a:defRPr/>
            </a:pPr>
            <a:endParaRPr lang="lv-LV" dirty="0" smtClean="0"/>
          </a:p>
          <a:p>
            <a:pPr eaLnBrk="1" fontAlgn="auto" hangingPunct="1">
              <a:spcAft>
                <a:spcPts val="0"/>
              </a:spcAft>
              <a:buFont typeface="Arial" pitchFamily="34" charset="0"/>
              <a:buNone/>
              <a:defRPr/>
            </a:pPr>
            <a:endParaRPr lang="lv-LV" dirty="0" smtClean="0"/>
          </a:p>
          <a:p>
            <a:pPr eaLnBrk="1" fontAlgn="auto" hangingPunct="1">
              <a:spcAft>
                <a:spcPts val="0"/>
              </a:spcAft>
              <a:buFont typeface="Arial" pitchFamily="34" charset="0"/>
              <a:buChar char="•"/>
              <a:defRPr/>
            </a:pPr>
            <a:r>
              <a:rPr lang="lv-LV" sz="9600" b="1" dirty="0" smtClean="0">
                <a:solidFill>
                  <a:srgbClr val="0070C0"/>
                </a:solidFill>
                <a:latin typeface="Times New Roman" pitchFamily="18" charset="0"/>
                <a:cs typeface="Times New Roman" pitchFamily="18" charset="0"/>
              </a:rPr>
              <a:t>Lietišķā, darījumu</a:t>
            </a:r>
            <a:endParaRPr lang="lv-LV" sz="96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lv-LV" b="1" dirty="0" smtClean="0">
                <a:latin typeface="Times New Roman" pitchFamily="18" charset="0"/>
                <a:cs typeface="Times New Roman" pitchFamily="18" charset="0"/>
              </a:rPr>
              <a:t> </a:t>
            </a:r>
            <a:endParaRPr lang="lv-LV" sz="72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000" b="1" dirty="0" smtClean="0">
                <a:latin typeface="Times New Roman" pitchFamily="18" charset="0"/>
                <a:cs typeface="Times New Roman" pitchFamily="18" charset="0"/>
              </a:rPr>
              <a:t>Tiek lietota fragmentāri:</a:t>
            </a:r>
            <a:r>
              <a:rPr lang="lv-LV" sz="8000" dirty="0" smtClean="0">
                <a:latin typeface="Times New Roman" pitchFamily="18" charset="0"/>
                <a:cs typeface="Times New Roman" pitchFamily="18" charset="0"/>
              </a:rPr>
              <a:t> </a:t>
            </a:r>
            <a:r>
              <a:rPr lang="lv-LV" sz="8000" b="1" dirty="0" smtClean="0">
                <a:latin typeface="Times New Roman" pitchFamily="18" charset="0"/>
                <a:cs typeface="Times New Roman" pitchFamily="18" charset="0"/>
              </a:rPr>
              <a:t>Biedrība «</a:t>
            </a:r>
            <a:r>
              <a:rPr lang="lv-LV" sz="8000" b="1" dirty="0" err="1" smtClean="0">
                <a:latin typeface="Times New Roman" pitchFamily="18" charset="0"/>
                <a:cs typeface="Times New Roman" pitchFamily="18" charset="0"/>
              </a:rPr>
              <a:t>Latgolys</a:t>
            </a:r>
            <a:r>
              <a:rPr lang="lv-LV" sz="8000" b="1" dirty="0" smtClean="0">
                <a:latin typeface="Times New Roman" pitchFamily="18" charset="0"/>
                <a:cs typeface="Times New Roman" pitchFamily="18" charset="0"/>
              </a:rPr>
              <a:t> Studentu centrs», «</a:t>
            </a:r>
            <a:r>
              <a:rPr lang="lv-LV" sz="8000" b="1" dirty="0" err="1" smtClean="0">
                <a:latin typeface="Times New Roman" pitchFamily="18" charset="0"/>
                <a:cs typeface="Times New Roman" pitchFamily="18" charset="0"/>
              </a:rPr>
              <a:t>Latgolys</a:t>
            </a:r>
            <a:r>
              <a:rPr lang="lv-LV" sz="8000" b="1" dirty="0" smtClean="0">
                <a:latin typeface="Times New Roman" pitchFamily="18" charset="0"/>
                <a:cs typeface="Times New Roman" pitchFamily="18" charset="0"/>
              </a:rPr>
              <a:t> Saeima»,</a:t>
            </a:r>
            <a:r>
              <a:rPr lang="lv-LV" sz="8000" dirty="0" smtClean="0">
                <a:latin typeface="Times New Roman" pitchFamily="18" charset="0"/>
                <a:cs typeface="Times New Roman" pitchFamily="18" charset="0"/>
              </a:rPr>
              <a:t> </a:t>
            </a:r>
            <a:r>
              <a:rPr lang="lv-LV" sz="8000" b="1" dirty="0" smtClean="0">
                <a:latin typeface="Times New Roman" pitchFamily="18" charset="0"/>
                <a:cs typeface="Times New Roman" pitchFamily="18" charset="0"/>
              </a:rPr>
              <a:t>nodibinājums «Latgalīšu </a:t>
            </a:r>
            <a:r>
              <a:rPr lang="lv-LV" sz="8000" b="1" dirty="0" err="1" smtClean="0">
                <a:latin typeface="Times New Roman" pitchFamily="18" charset="0"/>
                <a:cs typeface="Times New Roman" pitchFamily="18" charset="0"/>
              </a:rPr>
              <a:t>volūdys</a:t>
            </a:r>
            <a:r>
              <a:rPr lang="lv-LV" sz="8000" b="1" dirty="0" smtClean="0">
                <a:latin typeface="Times New Roman" pitchFamily="18" charset="0"/>
                <a:cs typeface="Times New Roman" pitchFamily="18" charset="0"/>
              </a:rPr>
              <a:t>, </a:t>
            </a:r>
            <a:r>
              <a:rPr lang="lv-LV" sz="8000" b="1" dirty="0" err="1" smtClean="0">
                <a:latin typeface="Times New Roman" pitchFamily="18" charset="0"/>
                <a:cs typeface="Times New Roman" pitchFamily="18" charset="0"/>
              </a:rPr>
              <a:t>literaturys</a:t>
            </a:r>
            <a:r>
              <a:rPr lang="lv-LV" sz="8000" b="1" dirty="0" smtClean="0">
                <a:latin typeface="Times New Roman" pitchFamily="18" charset="0"/>
                <a:cs typeface="Times New Roman" pitchFamily="18" charset="0"/>
              </a:rPr>
              <a:t>, </a:t>
            </a:r>
            <a:r>
              <a:rPr lang="lv-LV" sz="8000" b="1" dirty="0" err="1" smtClean="0">
                <a:latin typeface="Times New Roman" pitchFamily="18" charset="0"/>
                <a:cs typeface="Times New Roman" pitchFamily="18" charset="0"/>
              </a:rPr>
              <a:t>kulturvieturis</a:t>
            </a:r>
            <a:r>
              <a:rPr lang="lv-LV" sz="8000" dirty="0" smtClean="0">
                <a:latin typeface="Times New Roman" pitchFamily="18" charset="0"/>
                <a:cs typeface="Times New Roman" pitchFamily="18" charset="0"/>
              </a:rPr>
              <a:t> </a:t>
            </a:r>
            <a:r>
              <a:rPr lang="lv-LV" sz="8000" b="1" dirty="0" err="1" smtClean="0">
                <a:latin typeface="Times New Roman" pitchFamily="18" charset="0"/>
                <a:cs typeface="Times New Roman" pitchFamily="18" charset="0"/>
              </a:rPr>
              <a:t>asociaceja</a:t>
            </a:r>
            <a:r>
              <a:rPr lang="lv-LV" sz="8000" b="1" dirty="0" smtClean="0">
                <a:latin typeface="Times New Roman" pitchFamily="18" charset="0"/>
                <a:cs typeface="Times New Roman" pitchFamily="18" charset="0"/>
              </a:rPr>
              <a:t>», vēl dažas kultūras biedrības lieto</a:t>
            </a:r>
            <a:r>
              <a:rPr lang="lv-LV" sz="8000" dirty="0" smtClean="0">
                <a:latin typeface="Times New Roman" pitchFamily="18" charset="0"/>
                <a:cs typeface="Times New Roman" pitchFamily="18" charset="0"/>
              </a:rPr>
              <a:t> </a:t>
            </a:r>
            <a:r>
              <a:rPr lang="lv-LV" sz="8000" b="1" dirty="0" smtClean="0">
                <a:latin typeface="Times New Roman" pitchFamily="18" charset="0"/>
                <a:cs typeface="Times New Roman" pitchFamily="18" charset="0"/>
              </a:rPr>
              <a:t>dokumentācijā (līguma, akta paraugi), protokolējot</a:t>
            </a:r>
            <a:r>
              <a:rPr lang="lv-LV" sz="8000" dirty="0" smtClean="0">
                <a:latin typeface="Times New Roman" pitchFamily="18" charset="0"/>
                <a:cs typeface="Times New Roman" pitchFamily="18" charset="0"/>
              </a:rPr>
              <a:t> </a:t>
            </a:r>
            <a:r>
              <a:rPr lang="lv-LV" sz="8000" b="1" dirty="0" smtClean="0">
                <a:latin typeface="Times New Roman" pitchFamily="18" charset="0"/>
                <a:cs typeface="Times New Roman" pitchFamily="18" charset="0"/>
              </a:rPr>
              <a:t>sanāksmes</a:t>
            </a:r>
            <a:endParaRPr lang="lv-LV" sz="80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000" b="1" dirty="0" smtClean="0">
                <a:latin typeface="Times New Roman" pitchFamily="18" charset="0"/>
                <a:cs typeface="Times New Roman" pitchFamily="18" charset="0"/>
              </a:rPr>
              <a:t>atsevišķas pašvaldības (piemēram, Baltinavas, Nautrēnu) lieto sapulcēs (runas formā)</a:t>
            </a:r>
            <a:endParaRPr lang="lv-LV" sz="80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000" b="1" dirty="0" smtClean="0">
                <a:latin typeface="Times New Roman" pitchFamily="18" charset="0"/>
                <a:cs typeface="Times New Roman" pitchFamily="18" charset="0"/>
              </a:rPr>
              <a:t>pasākumos (vairāk kultūras un zinātniskajos)</a:t>
            </a:r>
            <a:endParaRPr lang="lv-LV" sz="80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lv-LV" sz="8000" b="1"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000" b="1" dirty="0" smtClean="0">
                <a:latin typeface="Times New Roman" pitchFamily="18" charset="0"/>
                <a:cs typeface="Times New Roman" pitchFamily="18" charset="0"/>
              </a:rPr>
              <a:t>Latgaliešu valodas pareizrakstības noteikumi (2007):</a:t>
            </a:r>
            <a:endParaRPr lang="lv-LV" sz="80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8000" b="1" dirty="0" smtClean="0">
                <a:latin typeface="Times New Roman" pitchFamily="18" charset="0"/>
                <a:cs typeface="Times New Roman" pitchFamily="18" charset="0"/>
              </a:rPr>
              <a:t>	</a:t>
            </a:r>
            <a:r>
              <a:rPr lang="lv-LV" sz="8000" b="1" dirty="0" smtClean="0">
                <a:solidFill>
                  <a:srgbClr val="0070C0"/>
                </a:solidFill>
                <a:latin typeface="Times New Roman" pitchFamily="18" charset="0"/>
                <a:cs typeface="Times New Roman" pitchFamily="18" charset="0"/>
              </a:rPr>
              <a:t>http://www.lu.lv/filol/latgalistica/doc/LGPNusacejumi.pdf</a:t>
            </a:r>
            <a:endParaRPr lang="lv-LV" sz="80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lv-LV" sz="8000" b="1"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sz="8000" b="1" dirty="0" smtClean="0">
                <a:latin typeface="Times New Roman" pitchFamily="18" charset="0"/>
                <a:cs typeface="Times New Roman" pitchFamily="18" charset="0"/>
              </a:rPr>
              <a:t>tūrisma sfērā tiek lietota plašāk:</a:t>
            </a:r>
            <a:endParaRPr lang="lv-LV" sz="80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lv-LV" sz="8000" b="1" dirty="0" smtClean="0">
                <a:latin typeface="Times New Roman" pitchFamily="18" charset="0"/>
                <a:cs typeface="Times New Roman" pitchFamily="18" charset="0"/>
              </a:rPr>
              <a:t>	</a:t>
            </a:r>
            <a:r>
              <a:rPr lang="lv-LV" sz="8000" b="1" dirty="0" smtClean="0">
                <a:solidFill>
                  <a:srgbClr val="0070C0"/>
                </a:solidFill>
                <a:latin typeface="Times New Roman" pitchFamily="18" charset="0"/>
                <a:cs typeface="Times New Roman" pitchFamily="18" charset="0"/>
              </a:rPr>
              <a:t>http://www.ludzasbiblio.lv/lv/vecaks-lg/doba/akmin</a:t>
            </a:r>
            <a:endParaRPr lang="lv-LV" sz="8000"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lstStyle/>
          <a:p>
            <a:pPr eaLnBrk="1" hangingPunct="1"/>
            <a:r>
              <a:rPr lang="lv-LV" b="1" smtClean="0">
                <a:solidFill>
                  <a:srgbClr val="0070C0"/>
                </a:solidFill>
              </a:rPr>
              <a:t>Tātad:</a:t>
            </a:r>
            <a:endParaRPr lang="lv-LV" smtClean="0"/>
          </a:p>
        </p:txBody>
      </p:sp>
      <p:sp>
        <p:nvSpPr>
          <p:cNvPr id="3" name="Содержимое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None/>
              <a:defRPr/>
            </a:pPr>
            <a:r>
              <a:rPr lang="lv-LV" sz="5800" b="1" dirty="0" smtClean="0">
                <a:solidFill>
                  <a:srgbClr val="0070C0"/>
                </a:solidFill>
                <a:latin typeface="Times New Roman" pitchFamily="18" charset="0"/>
                <a:cs typeface="Times New Roman" pitchFamily="18" charset="0"/>
              </a:rPr>
              <a:t>	</a:t>
            </a:r>
            <a:endParaRPr lang="lv-LV" sz="4600" dirty="0" smtClean="0">
              <a:solidFill>
                <a:srgbClr val="0070C0"/>
              </a:solidFill>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b="1" dirty="0" smtClean="0">
                <a:latin typeface="Times New Roman" pitchFamily="18" charset="0"/>
                <a:cs typeface="Times New Roman" pitchFamily="18" charset="0"/>
              </a:rPr>
              <a:t>Latgaliešu valoda ir nopietna realitāte, lai kā mēs to sauktu – par dialektu, izloksni vai vienkārši – par valodu. Un kā visā Latgalē pastāvoša realitāte tā nav liekama ne pēdiņās, ne iekavās. </a:t>
            </a:r>
          </a:p>
          <a:p>
            <a:pPr eaLnBrk="1" fontAlgn="auto" hangingPunct="1">
              <a:spcAft>
                <a:spcPts val="0"/>
              </a:spcAft>
              <a:buFont typeface="Arial" pitchFamily="34" charset="0"/>
              <a:buNone/>
              <a:defRPr/>
            </a:pPr>
            <a:endParaRPr lang="lv-LV"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b="1" i="1" dirty="0" smtClean="0">
                <a:solidFill>
                  <a:srgbClr val="0070C0"/>
                </a:solidFill>
                <a:latin typeface="Times New Roman" pitchFamily="18" charset="0"/>
                <a:cs typeface="Times New Roman" pitchFamily="18" charset="0"/>
              </a:rPr>
              <a:t>To ignorēt nozīmē pašam sevi ielikt</a:t>
            </a:r>
            <a:r>
              <a:rPr lang="lv-LV" dirty="0" smtClean="0">
                <a:solidFill>
                  <a:srgbClr val="0070C0"/>
                </a:solidFill>
                <a:latin typeface="Times New Roman" pitchFamily="18" charset="0"/>
                <a:cs typeface="Times New Roman" pitchFamily="18" charset="0"/>
              </a:rPr>
              <a:t> </a:t>
            </a:r>
            <a:r>
              <a:rPr lang="lv-LV" b="1" i="1" dirty="0" smtClean="0">
                <a:solidFill>
                  <a:srgbClr val="0070C0"/>
                </a:solidFill>
                <a:latin typeface="Times New Roman" pitchFamily="18" charset="0"/>
                <a:cs typeface="Times New Roman" pitchFamily="18" charset="0"/>
              </a:rPr>
              <a:t>pēdiņās.</a:t>
            </a:r>
          </a:p>
          <a:p>
            <a:pPr eaLnBrk="1" fontAlgn="auto" hangingPunct="1">
              <a:spcAft>
                <a:spcPts val="0"/>
              </a:spcAft>
              <a:buFont typeface="Arial" pitchFamily="34" charset="0"/>
              <a:buChar char="•"/>
              <a:defRPr/>
            </a:pPr>
            <a:endParaRPr lang="lv-LV"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b="1" dirty="0" smtClean="0">
                <a:latin typeface="Times New Roman" pitchFamily="18" charset="0"/>
                <a:cs typeface="Times New Roman" pitchFamily="18" charset="0"/>
              </a:rPr>
              <a:t>Ja šī valoda tiktu atstāta tikai</a:t>
            </a:r>
            <a:r>
              <a:rPr lang="lv-LV" dirty="0" smtClean="0">
                <a:latin typeface="Times New Roman" pitchFamily="18" charset="0"/>
                <a:cs typeface="Times New Roman" pitchFamily="18" charset="0"/>
              </a:rPr>
              <a:t> </a:t>
            </a:r>
            <a:r>
              <a:rPr lang="lv-LV" b="1" dirty="0" smtClean="0">
                <a:latin typeface="Times New Roman" pitchFamily="18" charset="0"/>
                <a:cs typeface="Times New Roman" pitchFamily="18" charset="0"/>
              </a:rPr>
              <a:t>ģimenes un tuvu draugu lietojuma lokā, tā beigtu</a:t>
            </a:r>
            <a:r>
              <a:rPr lang="lv-LV" dirty="0" smtClean="0">
                <a:latin typeface="Times New Roman" pitchFamily="18" charset="0"/>
                <a:cs typeface="Times New Roman" pitchFamily="18" charset="0"/>
              </a:rPr>
              <a:t> </a:t>
            </a:r>
            <a:r>
              <a:rPr lang="lv-LV" b="1" dirty="0" smtClean="0">
                <a:latin typeface="Times New Roman" pitchFamily="18" charset="0"/>
                <a:cs typeface="Times New Roman" pitchFamily="18" charset="0"/>
              </a:rPr>
              <a:t>pastāvēt. </a:t>
            </a:r>
            <a:endParaRPr lang="lv-LV"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lv-LV" b="1" dirty="0" smtClean="0">
                <a:latin typeface="Times New Roman" pitchFamily="18" charset="0"/>
                <a:cs typeface="Times New Roman" pitchFamily="18" charset="0"/>
              </a:rPr>
              <a:t>Valodu var kopt tikai tad, ja to māca skolā vai pat bērnudārzā.</a:t>
            </a:r>
            <a:endParaRPr lang="lv-LV"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lv-LV" b="1" dirty="0" smtClean="0">
                <a:latin typeface="Times New Roman" pitchFamily="18" charset="0"/>
                <a:cs typeface="Times New Roman" pitchFamily="18" charset="0"/>
              </a:rPr>
              <a:t>LNB direktors </a:t>
            </a:r>
            <a:r>
              <a:rPr lang="lv-LV" b="1" dirty="0" smtClean="0">
                <a:solidFill>
                  <a:srgbClr val="0070C0"/>
                </a:solidFill>
                <a:latin typeface="Times New Roman" pitchFamily="18" charset="0"/>
                <a:cs typeface="Times New Roman" pitchFamily="18" charset="0"/>
              </a:rPr>
              <a:t>Andris Vilks</a:t>
            </a:r>
            <a:r>
              <a:rPr lang="lv-LV" b="1" dirty="0" smtClean="0">
                <a:latin typeface="Times New Roman" pitchFamily="18" charset="0"/>
                <a:cs typeface="Times New Roman" pitchFamily="18" charset="0"/>
              </a:rPr>
              <a:t> un Dr.hist., Latgales Pētniecības institūta direktors </a:t>
            </a:r>
            <a:r>
              <a:rPr lang="lv-LV" b="1" dirty="0" smtClean="0">
                <a:solidFill>
                  <a:srgbClr val="0070C0"/>
                </a:solidFill>
                <a:latin typeface="Times New Roman" pitchFamily="18" charset="0"/>
                <a:cs typeface="Times New Roman" pitchFamily="18" charset="0"/>
              </a:rPr>
              <a:t>Henriks Soms</a:t>
            </a:r>
            <a:r>
              <a:rPr lang="lv-LV" b="1" dirty="0" smtClean="0">
                <a:latin typeface="Times New Roman" pitchFamily="18" charset="0"/>
                <a:cs typeface="Times New Roman" pitchFamily="18" charset="0"/>
              </a:rPr>
              <a:t> stāstīja par ALBUMA “TERRA MARIANA 1188−1888” faksimila izdošanu kā lokālās vēstures pētniecības piemēru, kas bija ļoti komplicēts, kā arī ļoti nozīmīgs process grāmatas publiskas pieejamības nodrošināšanai Latvijā. Albums "</a:t>
            </a:r>
            <a:r>
              <a:rPr lang="lv-LV" b="1" dirty="0" err="1" smtClean="0">
                <a:latin typeface="Times New Roman" pitchFamily="18" charset="0"/>
                <a:cs typeface="Times New Roman" pitchFamily="18" charset="0"/>
              </a:rPr>
              <a:t>Terra</a:t>
            </a:r>
            <a:r>
              <a:rPr lang="lv-LV" b="1" dirty="0" smtClean="0">
                <a:latin typeface="Times New Roman" pitchFamily="18" charset="0"/>
                <a:cs typeface="Times New Roman" pitchFamily="18" charset="0"/>
              </a:rPr>
              <a:t> </a:t>
            </a:r>
            <a:r>
              <a:rPr lang="lv-LV" b="1" dirty="0" err="1" smtClean="0">
                <a:latin typeface="Times New Roman" pitchFamily="18" charset="0"/>
                <a:cs typeface="Times New Roman" pitchFamily="18" charset="0"/>
              </a:rPr>
              <a:t>Mariana</a:t>
            </a:r>
            <a:r>
              <a:rPr lang="lv-LV" b="1" dirty="0" smtClean="0">
                <a:latin typeface="Times New Roman" pitchFamily="18" charset="0"/>
                <a:cs typeface="Times New Roman" pitchFamily="18" charset="0"/>
              </a:rPr>
              <a:t>" (Marijas zeme) ir krāšņs, ilustrācijām bagāts 1888.gadā Vatikānā no Baltijas nogādāts izdevums, kurš tika pasniegts kā dāvana pāvestam Leonam XIII priesterības 50 gadu jubilejā, un vēstīja par kristīgās ticības izplatīšanos Latvijā un Igaunijā - kādreizējā Livonijā, ko mēdz dēvēt par Marijas zemi (</a:t>
            </a:r>
            <a:r>
              <a:rPr lang="lv-LV" b="1" dirty="0" err="1" smtClean="0">
                <a:latin typeface="Times New Roman" pitchFamily="18" charset="0"/>
                <a:cs typeface="Times New Roman" pitchFamily="18" charset="0"/>
              </a:rPr>
              <a:t>Terra</a:t>
            </a:r>
            <a:r>
              <a:rPr lang="lv-LV" b="1" dirty="0" smtClean="0">
                <a:latin typeface="Times New Roman" pitchFamily="18" charset="0"/>
                <a:cs typeface="Times New Roman" pitchFamily="18" charset="0"/>
              </a:rPr>
              <a:t> </a:t>
            </a:r>
            <a:r>
              <a:rPr lang="lv-LV" b="1" dirty="0" err="1" smtClean="0">
                <a:latin typeface="Times New Roman" pitchFamily="18" charset="0"/>
                <a:cs typeface="Times New Roman" pitchFamily="18" charset="0"/>
              </a:rPr>
              <a:t>Mariana</a:t>
            </a:r>
            <a:r>
              <a:rPr lang="lv-LV" b="1" dirty="0" smtClean="0">
                <a:latin typeface="Times New Roman" pitchFamily="18" charset="0"/>
                <a:cs typeface="Times New Roman" pitchFamily="18" charset="0"/>
              </a:rPr>
              <a:t>). Tajā atrodams bagātīgs vizuālais un tekstuālais materiāls par Livonijas 800 gadu vēsturi - par tās pilīm, pilsdrupām, baznīcām, senu dižciltīgu dzimtu ģerboņiem.</a:t>
            </a:r>
            <a:endParaRPr lang="lv-LV"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lv-LV"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1245</Words>
  <Application>Microsoft Office PowerPoint</Application>
  <PresentationFormat>Экран (4:3)</PresentationFormat>
  <Paragraphs>188</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Тема Office</vt:lpstr>
      <vt:lpstr>Слайд 1</vt:lpstr>
      <vt:lpstr>  1. daļa: novadpētniecības teorētiskie jautājumi </vt:lpstr>
      <vt:lpstr>Слайд 3</vt:lpstr>
      <vt:lpstr>Слайд 4</vt:lpstr>
      <vt:lpstr> „Latgaliešu valoda: loma, nozīme un                    un funkcijas mūsdienās”</vt:lpstr>
      <vt:lpstr>Слайд 6</vt:lpstr>
      <vt:lpstr>Valodas lietojuma sfēras:</vt:lpstr>
      <vt:lpstr>Tātad:</vt:lpstr>
      <vt:lpstr>Слайд 9</vt:lpstr>
      <vt:lpstr>Слайд 10</vt:lpstr>
      <vt:lpstr>Слайд 11</vt:lpstr>
      <vt:lpstr>Слайд 12</vt:lpstr>
      <vt:lpstr>19.septembris </vt:lpstr>
      <vt:lpstr>Слайд 14</vt:lpstr>
      <vt:lpstr>Слайд 15</vt:lpstr>
      <vt:lpstr>Слайд 16</vt:lpstr>
      <vt:lpstr>  Sadarbība – veiksmīga un kvalitatīva darba pamats </vt:lpstr>
      <vt:lpstr> Novadpētnieku kompetences problemātika</vt:lpstr>
      <vt:lpstr>Слайд 19</vt:lpstr>
      <vt:lpstr>Krāšana un izpēte pret pieejamību</vt:lpstr>
      <vt:lpstr>Novadpētniecība klikšķa attālumā</vt:lpstr>
      <vt:lpstr>Слайд 22</vt:lpstr>
      <vt:lpstr> LATGALES REĢIONA PUBLISKO BIBLIOTĒKU DIGITĀLĀS KOLEKCIJAS, TO VEIDOŠANA UN IZMANTOŠANA </vt:lpstr>
      <vt:lpstr>Слайд 24</vt:lpstr>
      <vt:lpstr>   2. Ruta Suseja, Rēzeknes Centrālās bibliotēkas vecākā      bibliogrāfe </vt:lpstr>
      <vt:lpstr>   3.Laimdota Ozoliņa, Bauskas Centrālās bibliotēkas galvenā bibliogrāfe </vt:lpstr>
      <vt:lpstr>Слайд 27</vt:lpstr>
      <vt:lpstr>   4. Sanita Jurkāne, Gulbenes bibliotēkas Novadpētniecības un humanitāro zinātņu lasītavas vadītāja, Inga Caunīte, Gulbenes bibliotēkas Novadpētniecības un humanitāro zinātņu lasītavas galvenā bibliotekāre </vt:lpstr>
      <vt:lpstr>Слайд 29</vt:lpstr>
      <vt:lpstr> 5. Anita Dejuna, Latgales Centrālās bibliotēkas Informācijas nodaļas vadītāja</vt:lpstr>
      <vt:lpstr>Слайд 31</vt:lpstr>
      <vt:lpstr>Secinājumi:</vt:lpstr>
      <vt:lpstr> LATGALICA LNB LETONIKAS UN      BALTIJAS CENTRA KRĀJUMĀ </vt:lpstr>
      <vt:lpstr>Слайд 34</vt:lpstr>
      <vt:lpstr>Слайд 35</vt:lpstr>
      <vt:lpstr>Слайд 36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Igors</dc:creator>
  <cp:lastModifiedBy>Igors</cp:lastModifiedBy>
  <cp:revision>34</cp:revision>
  <dcterms:created xsi:type="dcterms:W3CDTF">2013-10-29T13:19:27Z</dcterms:created>
  <dcterms:modified xsi:type="dcterms:W3CDTF">2013-10-31T17:31:10Z</dcterms:modified>
</cp:coreProperties>
</file>