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303" r:id="rId2"/>
    <p:sldId id="304" r:id="rId3"/>
    <p:sldId id="330" r:id="rId4"/>
    <p:sldId id="307" r:id="rId5"/>
    <p:sldId id="331" r:id="rId6"/>
    <p:sldId id="320" r:id="rId7"/>
    <p:sldId id="308" r:id="rId8"/>
    <p:sldId id="332" r:id="rId9"/>
    <p:sldId id="322" r:id="rId10"/>
    <p:sldId id="324" r:id="rId11"/>
    <p:sldId id="326" r:id="rId12"/>
    <p:sldId id="327" r:id="rId13"/>
    <p:sldId id="328" r:id="rId14"/>
    <p:sldId id="333" r:id="rId15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har char="•"/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1D3B59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B59"/>
    <a:srgbClr val="FF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85682" autoAdjust="0"/>
  </p:normalViewPr>
  <p:slideViewPr>
    <p:cSldViewPr>
      <p:cViewPr varScale="1">
        <p:scale>
          <a:sx n="99" d="100"/>
          <a:sy n="99" d="100"/>
        </p:scale>
        <p:origin x="19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4786C29-AF0C-4E36-9F56-34B8A624B23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F176B42-0C34-463F-89F3-69850B2B4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176B42-0C34-463F-89F3-69850B2B461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2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96631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67903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03997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19589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70490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77166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61957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70650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40518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880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38396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DA0287-27A1-4C0B-A5F0-9D14E8801865}" type="datetime1">
              <a:rPr lang="ru-RU" smtClean="0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524BE3-09BB-4A5E-83AC-A62BAB1DA3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1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524000"/>
            <a:ext cx="6858000" cy="3048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lv-LV" sz="3200" b="1" dirty="0" smtClean="0">
                <a:effectLst/>
                <a:latin typeface="Arial Narrow" pitchFamily="34" charset="0"/>
              </a:rPr>
              <a:t/>
            </a:r>
            <a:br>
              <a:rPr lang="lv-LV" sz="3200" b="1" dirty="0" smtClean="0">
                <a:effectLst/>
                <a:latin typeface="Arial Narrow" pitchFamily="34" charset="0"/>
              </a:rPr>
            </a:br>
            <a:r>
              <a:rPr lang="lv-LV" sz="3200" b="1" dirty="0" smtClean="0">
                <a:solidFill>
                  <a:srgbClr val="1D3B59"/>
                </a:solidFill>
                <a:effectLst/>
                <a:latin typeface="Arial Narrow" pitchFamily="34" charset="0"/>
              </a:rPr>
              <a:t> </a:t>
            </a:r>
            <a:r>
              <a:rPr lang="lv-LV" b="1" dirty="0" smtClean="0">
                <a:solidFill>
                  <a:srgbClr val="1D3B59"/>
                </a:solidFill>
                <a:latin typeface="Tahoma" pitchFamily="34" charset="0"/>
              </a:rPr>
              <a:t>Ieteikumi publisko bibliotēku </a:t>
            </a:r>
            <a:br>
              <a:rPr lang="lv-LV" b="1" dirty="0" smtClean="0">
                <a:solidFill>
                  <a:srgbClr val="1D3B59"/>
                </a:solidFill>
                <a:latin typeface="Tahoma" pitchFamily="34" charset="0"/>
              </a:rPr>
            </a:br>
            <a:r>
              <a:rPr lang="lv-LV" b="1" dirty="0" smtClean="0">
                <a:solidFill>
                  <a:srgbClr val="1D3B59"/>
                </a:solidFill>
                <a:latin typeface="Tahoma" pitchFamily="34" charset="0"/>
              </a:rPr>
              <a:t>darba teksta </a:t>
            </a:r>
            <a:br>
              <a:rPr lang="lv-LV" b="1" dirty="0" smtClean="0">
                <a:solidFill>
                  <a:srgbClr val="1D3B59"/>
                </a:solidFill>
                <a:latin typeface="Tahoma" pitchFamily="34" charset="0"/>
              </a:rPr>
            </a:br>
            <a:r>
              <a:rPr lang="lv-LV" b="1" dirty="0" smtClean="0">
                <a:solidFill>
                  <a:srgbClr val="1D3B59"/>
                </a:solidFill>
                <a:latin typeface="Tahoma" pitchFamily="34" charset="0"/>
              </a:rPr>
              <a:t>atskaitei</a:t>
            </a:r>
            <a:r>
              <a:rPr lang="lv-LV" b="1" dirty="0" smtClean="0">
                <a:solidFill>
                  <a:srgbClr val="1D3B59"/>
                </a:solidFill>
                <a:effectLst/>
                <a:latin typeface="Arial Narrow" pitchFamily="34" charset="0"/>
              </a:rPr>
              <a:t> </a:t>
            </a:r>
            <a:br>
              <a:rPr lang="lv-LV" b="1" dirty="0" smtClean="0">
                <a:solidFill>
                  <a:srgbClr val="1D3B59"/>
                </a:solidFill>
                <a:effectLst/>
                <a:latin typeface="Arial Narrow" pitchFamily="34" charset="0"/>
              </a:rPr>
            </a:br>
            <a:endParaRPr lang="lv-LV" b="1" dirty="0" smtClean="0">
              <a:solidFill>
                <a:srgbClr val="1D3B59"/>
              </a:solidFill>
              <a:effectLst/>
              <a:latin typeface="Arial Narrow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657600"/>
            <a:ext cx="7010400" cy="2667000"/>
          </a:xfrm>
        </p:spPr>
        <p:txBody>
          <a:bodyPr/>
          <a:lstStyle/>
          <a:p>
            <a:pPr algn="r" eaLnBrk="1" hangingPunct="1"/>
            <a:endParaRPr lang="lv-LV" b="1" i="1" smtClean="0">
              <a:latin typeface="Arial Narrow" pitchFamily="34" charset="0"/>
            </a:endParaRPr>
          </a:p>
          <a:p>
            <a:pPr algn="r" eaLnBrk="1" hangingPunct="1"/>
            <a:endParaRPr lang="lv-LV" b="1" smtClean="0">
              <a:latin typeface="Arial Narrow" pitchFamily="34" charset="0"/>
            </a:endParaRPr>
          </a:p>
          <a:p>
            <a:pPr algn="r" eaLnBrk="1" hangingPunct="1"/>
            <a:endParaRPr lang="lv-LV" sz="2600" b="1" smtClean="0">
              <a:latin typeface="Arial Narrow" pitchFamily="34" charset="0"/>
            </a:endParaRPr>
          </a:p>
          <a:p>
            <a:pPr algn="r" eaLnBrk="1" hangingPunct="1"/>
            <a:endParaRPr lang="lv-LV" sz="2600" b="1" smtClean="0">
              <a:latin typeface="Arial Narrow" pitchFamily="34" charset="0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lv-LV" smtClean="0"/>
              <a:t>© LNB</a:t>
            </a:r>
            <a:endParaRPr lang="ru-RU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0" y="4495800"/>
            <a:ext cx="4953000" cy="175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endParaRPr lang="lv-LV" dirty="0"/>
          </a:p>
          <a:p>
            <a:pPr algn="r">
              <a:spcBef>
                <a:spcPct val="0"/>
              </a:spcBef>
              <a:buFontTx/>
              <a:buNone/>
            </a:pPr>
            <a:endParaRPr lang="lv-LV" sz="1600" b="1" dirty="0">
              <a:latin typeface="Tahoma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lv-LV" sz="1600" b="1" i="1" dirty="0">
              <a:latin typeface="Tahoma" pitchFamily="34" charset="0"/>
            </a:endParaRPr>
          </a:p>
          <a:p>
            <a:pPr algn="r">
              <a:buFontTx/>
              <a:buNone/>
            </a:pPr>
            <a:r>
              <a:rPr lang="lv-LV" dirty="0"/>
              <a:t>	</a:t>
            </a:r>
            <a:r>
              <a:rPr lang="lv-LV" sz="2000" dirty="0">
                <a:latin typeface="Tahoma" pitchFamily="34" charset="0"/>
              </a:rPr>
              <a:t>LNB Bibliotēku attīstības </a:t>
            </a:r>
            <a:r>
              <a:rPr lang="lv-LV" sz="2000" dirty="0" smtClean="0">
                <a:latin typeface="Tahoma" pitchFamily="34" charset="0"/>
              </a:rPr>
              <a:t>centrs</a:t>
            </a:r>
            <a:endParaRPr lang="lv-LV" sz="2000" dirty="0">
              <a:latin typeface="Tahoma" pitchFamily="34" charset="0"/>
            </a:endParaRPr>
          </a:p>
          <a:p>
            <a:pPr algn="r">
              <a:buFontTx/>
              <a:buNone/>
            </a:pPr>
            <a:r>
              <a:rPr lang="lv-LV" sz="1600" dirty="0">
                <a:latin typeface="Tahoma" pitchFamily="34" charset="0"/>
              </a:rPr>
              <a:t>	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lv-LV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2000546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838200"/>
            <a:ext cx="7570787" cy="5287963"/>
          </a:xfrm>
        </p:spPr>
        <p:txBody>
          <a:bodyPr/>
          <a:lstStyle/>
          <a:p>
            <a:pPr algn="r" eaLnBrk="1" hangingPunct="1">
              <a:buFontTx/>
              <a:buNone/>
              <a:defRPr/>
            </a:pPr>
            <a:r>
              <a:rPr lang="lv-LV" sz="30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9. Bibliotēku materiālā un tehniskā stāvokļa vērtējums:</a:t>
            </a:r>
          </a:p>
          <a:p>
            <a:pPr algn="r" eaLnBrk="1" hangingPunct="1">
              <a:buFontTx/>
              <a:buNone/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(</a:t>
            </a:r>
            <a:r>
              <a:rPr lang="lv-LV" sz="2000" i="1" smtClean="0">
                <a:solidFill>
                  <a:srgbClr val="1D3B59"/>
                </a:solidFill>
                <a:latin typeface="Tahoma" pitchFamily="34" charset="0"/>
              </a:rPr>
              <a:t>vēlams ilustratīvais materiāls</a:t>
            </a: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)</a:t>
            </a:r>
            <a:endParaRPr lang="lv-LV" sz="20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r" eaLnBrk="1" hangingPunct="1">
              <a:buFontTx/>
              <a:buNone/>
              <a:defRPr/>
            </a:pPr>
            <a:endParaRPr lang="lv-LV" sz="20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r" eaLnBrk="1" hangingPunct="1">
              <a:buFontTx/>
              <a:buNone/>
              <a:defRPr/>
            </a:pPr>
            <a:endParaRPr lang="lv-LV" sz="20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Veiktie un plānotie telpu un ēku rekonstrukcijas projekti un remontdarbi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Telpu paplašināšana vai bibliotēku pārvietošana uz citām telpām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Jaunu ēku būvniecība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Iekārtas, aprīkojums, apstākļi</a:t>
            </a:r>
          </a:p>
          <a:p>
            <a:pPr eaLnBrk="1" hangingPunct="1">
              <a:buFontTx/>
              <a:buNone/>
              <a:defRPr/>
            </a:pPr>
            <a:endParaRPr lang="lv-LV" sz="180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5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4F10E-9747-47B5-801C-C96B5EF863CD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4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CEFE-F923-4256-AC49-C6620109DD70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143000"/>
            <a:ext cx="7620000" cy="49831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lv-LV" sz="1800" smtClean="0">
              <a:solidFill>
                <a:srgbClr val="1D3B59"/>
              </a:solidFill>
              <a:latin typeface="Arial Narrow" pitchFamily="34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lv-LV" sz="32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10. Bibliotēkas personāls:</a:t>
            </a:r>
          </a:p>
          <a:p>
            <a:pPr algn="r" eaLnBrk="1" hangingPunct="1">
              <a:buFontTx/>
              <a:buNone/>
              <a:defRPr/>
            </a:pPr>
            <a:endParaRPr lang="lv-LV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Personāla mainība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Darbinieku izglītība, profesionālā pilnveide, izglītojoši pasākumi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Profesionālai pilnveidei veltīto darbstundu skaits</a:t>
            </a:r>
          </a:p>
          <a:p>
            <a:pPr eaLnBrk="1" hangingPunct="1">
              <a:defRPr/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Līdzekļi jeb finansējums personāla attīstībai</a:t>
            </a:r>
          </a:p>
          <a:p>
            <a:pPr eaLnBrk="1" hangingPunct="1">
              <a:defRPr/>
            </a:pPr>
            <a:endParaRPr lang="lv-LV" sz="180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67D4D-4466-4BB1-835C-F33E794F1124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2B8DA-82B6-4308-905C-C155E0DCFE83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11. Finansiālais nodrošinājums: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eaLnBrk="1" hangingPunct="1"/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Atbilstība bibliotēkas uzdevumiem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Finansējums – atbilstību veicinošs, nodrošina bibliotēkas funkciju veikšanu vai neapmierinošs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Finansu līdzekļi krājuma komplektēšanai, infrastruktūras uzturēšanai, attīstībai, labiekārtošanai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smtClean="0">
                <a:solidFill>
                  <a:srgbClr val="1D3B59"/>
                </a:solidFill>
                <a:latin typeface="Tahoma" pitchFamily="34" charset="0"/>
              </a:rPr>
              <a:t>Papildus piesaistītie līdzekļi, piedaloties dažādos projektu konkursos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Arial Narrow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0D6D15-9184-42D7-B91C-2D3ECE9ED105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7EFCC-75D1-41EA-84DB-07C2AB12AE58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12. Kopdarbība ar pašvaldības un citām institūcijām. Publicitāte: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620000" cy="4449763"/>
          </a:xfrm>
        </p:spPr>
        <p:txBody>
          <a:bodyPr/>
          <a:lstStyle/>
          <a:p>
            <a:pPr eaLnBrk="1" hangingPunct="1"/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Bibliotēkas tēla veidošana, publicitāte, sabiedrības informēšana par bibliotēkas funkcijām, pakalpojumiem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Darbs ar pašvaldību un kopdarbība ar pašvaldības institūcijām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Bibliotēku sadarbības tīkla raksturojums, partneri. Pārrobežu sadarbība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Informācijas resursus popularizējoši pasākumi (izstādes, tikšanās, tematiskie pasākumi u.tml.)</a:t>
            </a:r>
          </a:p>
          <a:p>
            <a:pPr eaLnBrk="1" hangingPunct="1"/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Sabiedrības, bibliotēkas lasītāju viedokļa izzināšana par bibliotēkas darba kvalitāti, to rezultāti (pētījumi, aptaujas, anketas u.tml.)</a:t>
            </a: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3CC085-8DDA-403A-8A29-945A24959D92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A67B3-45CB-4920-89E1-601FB1E21FC0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eaLnBrk="1" hangingPunct="1">
              <a:buFontTx/>
              <a:buNone/>
              <a:defRPr/>
            </a:pPr>
            <a:r>
              <a:rPr lang="lv-LV" sz="32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13. Veiksmes stāsti</a:t>
            </a:r>
            <a:endParaRPr lang="en-US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E13BD-7F76-444F-BD55-5CD20BD5423E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A39D9-A7FC-48DC-A774-F7103E29CF70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23188" cy="838200"/>
          </a:xfrm>
        </p:spPr>
        <p:txBody>
          <a:bodyPr/>
          <a:lstStyle/>
          <a:p>
            <a:pPr algn="r" eaLnBrk="1" hangingPunct="1">
              <a:defRPr/>
            </a:pPr>
            <a:r>
              <a:rPr lang="lv-LV" sz="24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 Reģiona, novada un bibliotēku darbības vispārīgs raksturojums: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543800" cy="4373563"/>
          </a:xfrm>
        </p:spPr>
        <p:txBody>
          <a:bodyPr/>
          <a:lstStyle/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Īss situācijas raksturojums</a:t>
            </a:r>
          </a:p>
          <a:p>
            <a:pPr eaLnBrk="1" hangingPunct="1">
              <a:buFontTx/>
              <a:buNone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	(bibliotēkas mērķis, misija; bibliotēkas funkcijas; darba aktualitātes un prioritātes; bibliotēkas darbības teritoriālais, institucionālais un nozares konteksts)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Izmaiņas bibliotēku darbībā pārskata periodā</a:t>
            </a:r>
          </a:p>
          <a:p>
            <a:pPr eaLnBrk="1" hangingPunct="1">
              <a:buFontTx/>
              <a:buNone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	(izmaiņas juridiskajā statusā, institūcijas struktūrā u.c. būtiskas izmaiņas)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Informācija par padotībā esošajām iestādēm (bibliotēku filiālēm, ja tādas ir), reģiona bibliotēkām, vispārizglītojošo skolu bibliotēkām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Bibliotēku akreditācija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lv-LV" sz="1800" dirty="0" smtClean="0">
              <a:latin typeface="Tahoma" pitchFamily="34" charset="0"/>
            </a:endParaRPr>
          </a:p>
          <a:p>
            <a:pPr eaLnBrk="1" hangingPunct="1"/>
            <a:endParaRPr lang="lv-LV" sz="2000" dirty="0" smtClean="0"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A27F5A-9046-4C53-B525-E2F03FCD1DEE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26BE9-8B5B-46E0-B0A4-6FBA5E9DBB11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52400"/>
            <a:ext cx="7799387" cy="1066800"/>
          </a:xfrm>
        </p:spPr>
        <p:txBody>
          <a:bodyPr/>
          <a:lstStyle/>
          <a:p>
            <a:pPr algn="r" eaLnBrk="1" hangingPunct="1">
              <a:defRPr/>
            </a:pPr>
            <a:r>
              <a:rPr lang="lv-LV" sz="2800" b="1" dirty="0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 Krājuma komplektēšanas un</a:t>
            </a:r>
            <a:br>
              <a:rPr lang="lv-LV" sz="2800" b="1" dirty="0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lv-LV" sz="2800" b="1" dirty="0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organizācijas politika </a:t>
            </a:r>
            <a:endParaRPr lang="en-US" sz="2800" b="1" dirty="0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447800"/>
            <a:ext cx="7799387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Krājuma komplektēšanas politikas dokuments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Krājuma komplektēšanas un organizācijas politikas prioritātes šajā gadā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Pašvaldības finansiālais nodrošinājums, krājuma papildināšanas iespējas: projektu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līdzpiesaiste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, dāvinājumi, ziedojumi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Preses pasūtīšanas iespējas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Krājuma raksturojums, krājuma kustības raksturojums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Rādītāju analīze: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izsniegums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, krājuma apgrozība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Rekataloģizācija</a:t>
            </a:r>
            <a:endParaRPr lang="lv-LV" sz="2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Krājuma attīstības politikas novērtējums, analīze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lv-LV" sz="9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lv-LV" sz="2000" dirty="0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lv-LV" sz="2000" dirty="0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b="1" dirty="0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E9E7B-B00E-45DD-830B-CD682EA65BC1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81861-EBA3-4AD3-9B0D-A1157AB813C9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924800" cy="8382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3. Pakalpojumu piedāvājums un pieejamība: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8001000" cy="44497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Pakalpojumu attīstība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Galveno rādītāju analīze: lasītāju skaits, apmeklējums, izsniegums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Uzziņu un informācijas darbs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Sociāli mazaizsargāto un riska grupu bibliotekārā apkalpošana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Bibliotēkas pieejamība un lietošanas aprīkojums personām ar īpašām vajadzībām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Iekšzemes un starptautiskā SBA pakalpojumu piedāvājums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000" smtClean="0">
              <a:solidFill>
                <a:srgbClr val="1D3B59"/>
              </a:solidFill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lv-LV" sz="1800" smtClean="0">
                <a:solidFill>
                  <a:srgbClr val="1D3B59"/>
                </a:solidFill>
                <a:latin typeface="Tahoma" pitchFamily="34" charset="0"/>
              </a:rPr>
              <a:t>Pasākumi bibliotēkas pakalpojumu un informācijas resursu pieejamības uzlabošanai (darba laika atbilstība lasītāju interesēm u.c.)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lv-LV" sz="180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F9525-7FCD-443B-B61B-95D8D2324AAC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BE625-6F24-4EA0-B6AB-236C5D2A754E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799387" cy="792162"/>
          </a:xfrm>
        </p:spPr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4. Darbs ar bērniem un jauniešiem</a:t>
            </a:r>
            <a:endParaRPr lang="en-US" sz="28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219200"/>
            <a:ext cx="7570787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Darba raksturojums Jūsu bibliotēku sistēmā, metodiskā un konsultatīvā darba organizācija attiecībā uz šo darba virzienu</a:t>
            </a:r>
          </a:p>
          <a:p>
            <a:pPr eaLnBrk="1" hangingPunct="1">
              <a:lnSpc>
                <a:spcPct val="80000"/>
              </a:lnSpc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Bibliotēku krājuma veidošana un papildināšana, jaunieguvumu proporcionalitāte, salīdzinot iegādāto pieaugušo/jauniešu literatūras krājumu un lasītāju sastāvu</a:t>
            </a:r>
          </a:p>
          <a:p>
            <a:pPr eaLnBrk="1" hangingPunct="1">
              <a:lnSpc>
                <a:spcPct val="80000"/>
              </a:lnSpc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Uzziņu darbs, informācijas pakalpojumi, informācijas prasmju un iemaņu attīstīšana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Pasākumi dažādām vecuma grupām: pirmsskolas vecuma bērniem un vecākiem, jaunākā un vidējā skolas vecuma bērniem, pusaudžiem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Bibliotēkas sadarbības tīkls, partneri attiecībā uz šīm mērķgrupām. Sadarbības vērtējums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Veiksmīgākā lasīšanas veicināšanas aktivitāte</a:t>
            </a:r>
          </a:p>
          <a:p>
            <a:pPr eaLnBrk="1" hangingPunct="1">
              <a:lnSpc>
                <a:spcPct val="80000"/>
              </a:lnSpc>
              <a:buNone/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Bibliotēku darbinieku tālākizglītības vērtējums specializācijā. Vajadzības</a:t>
            </a:r>
          </a:p>
          <a:p>
            <a:pPr eaLnBrk="1" hangingPunct="1">
              <a:lnSpc>
                <a:spcPct val="80000"/>
              </a:lnSpc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1800" dirty="0" smtClean="0">
                <a:solidFill>
                  <a:srgbClr val="1D3B59"/>
                </a:solidFill>
                <a:latin typeface="Tahoma" pitchFamily="34" charset="0"/>
              </a:rPr>
              <a:t>Problēmas bibliotēku darbā ar bērniem un jauniešiem, to iespējamie risināšanas ceļi</a:t>
            </a:r>
            <a:endParaRPr lang="en-US" sz="1800" dirty="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633B74-1032-4A1A-B2EE-F824F3A6078B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E4CE9-9F90-4399-8308-30E47A8A6B3B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570787" cy="944562"/>
          </a:xfrm>
        </p:spPr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5. Informācijas un komunikācijas tehnoloģiju nodrošinājums: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620000" cy="4449763"/>
          </a:xfrm>
        </p:spPr>
        <p:txBody>
          <a:bodyPr/>
          <a:lstStyle/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Bibliotēkas informācija tīmeklī: bibliotēkas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mājaslapa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,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emuāri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, sociālie tīkli un citas tīmekļa vietnes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Darbs ar elektronisko katalogu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Elektronisko datubāzu (tiešsaistē, CD) piedāvājums, pašu veidotās elektroniskās datubāzes</a:t>
            </a:r>
          </a:p>
          <a:p>
            <a:pPr eaLnBrk="1" hangingPunct="1">
              <a:buFontTx/>
              <a:buNone/>
            </a:pPr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Informāciju un komunikāciju tehnoloģiju infrastruktūras vērtējums</a:t>
            </a:r>
          </a:p>
          <a:p>
            <a:pPr eaLnBrk="1" hangingPunct="1"/>
            <a:endParaRPr lang="lv-LV" sz="2000" dirty="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584B57-63A4-4513-9DA3-1D255D3A0364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FC646-4E8F-4460-9202-4F2AB6DFEA13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1295400"/>
          </a:xfrm>
        </p:spPr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6. Novadpētniecības darbs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620000" cy="4373563"/>
          </a:xfrm>
        </p:spPr>
        <p:txBody>
          <a:bodyPr/>
          <a:lstStyle/>
          <a:p>
            <a:pPr lvl="1" algn="r" eaLnBrk="1" hangingPunct="1">
              <a:lnSpc>
                <a:spcPct val="80000"/>
              </a:lnSpc>
              <a:buFontTx/>
              <a:buNone/>
              <a:defRPr/>
            </a:pPr>
            <a:endParaRPr lang="lv-LV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lvl="1" algn="r" eaLnBrk="1" hangingPunct="1">
              <a:lnSpc>
                <a:spcPct val="80000"/>
              </a:lnSpc>
              <a:buFontTx/>
              <a:buNone/>
              <a:defRPr/>
            </a:pPr>
            <a:endParaRPr lang="lv-LV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lvl="1" algn="r" eaLnBrk="1" hangingPunct="1">
              <a:lnSpc>
                <a:spcPct val="80000"/>
              </a:lnSpc>
              <a:buFontTx/>
              <a:buNone/>
              <a:defRPr/>
            </a:pPr>
            <a:endParaRPr lang="lv-LV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lvl="1" algn="r" eaLnBrk="1" hangingPunct="1">
              <a:lnSpc>
                <a:spcPct val="80000"/>
              </a:lnSpc>
              <a:buFontTx/>
              <a:buNone/>
              <a:defRPr/>
            </a:pPr>
            <a:endParaRPr lang="lv-LV" sz="32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6C742-36C8-4920-A14A-C53F27225289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C5C87-0FEB-4196-8B60-24D3690CE8E4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7. Projektizstrāde</a:t>
            </a:r>
            <a:endParaRPr lang="en-US" sz="2800" b="1" smtClean="0">
              <a:solidFill>
                <a:srgbClr val="1D3B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FB869-7F83-4654-BE47-D336ABA23289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33AD5-B846-4AF9-9321-3E9AAF895084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lv-LV" sz="2800" b="1" smtClean="0">
                <a:solidFill>
                  <a:srgbClr val="1D3B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8. Metodiskā un konsultatīvā darba un sadarbības raksturojums: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057400"/>
            <a:ext cx="7620000" cy="4068763"/>
          </a:xfrm>
        </p:spPr>
        <p:txBody>
          <a:bodyPr/>
          <a:lstStyle/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Metodiskie pasākumi, konsultācijas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Sadarbība ar citām reģiona, novadu bibliotēkām, izglītības iestādēm</a:t>
            </a:r>
          </a:p>
          <a:p>
            <a:pPr eaLnBrk="1" hangingPunct="1"/>
            <a:endParaRPr lang="lv-LV" sz="1000" dirty="0" smtClean="0">
              <a:solidFill>
                <a:srgbClr val="1D3B59"/>
              </a:solidFill>
              <a:latin typeface="Tahoma" pitchFamily="34" charset="0"/>
            </a:endParaRPr>
          </a:p>
          <a:p>
            <a:pPr eaLnBrk="1" hangingPunct="1"/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LR Kultūras ministrija, Latvijas Bibliotēku padome, Latvijas Nacionālā bibliotēka, SIA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Tieto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 </a:t>
            </a:r>
            <a:r>
              <a:rPr lang="lv-LV" sz="2000" dirty="0" err="1" smtClean="0">
                <a:solidFill>
                  <a:srgbClr val="1D3B59"/>
                </a:solidFill>
                <a:latin typeface="Tahoma" pitchFamily="34" charset="0"/>
              </a:rPr>
              <a:t>Latvia</a:t>
            </a:r>
            <a:r>
              <a:rPr lang="lv-LV" sz="2000" dirty="0" smtClean="0">
                <a:solidFill>
                  <a:srgbClr val="1D3B59"/>
                </a:solidFill>
                <a:latin typeface="Tahoma" pitchFamily="34" charset="0"/>
              </a:rPr>
              <a:t>, Kultūras informācijas sistēmu centrs u. c. iestādēm</a:t>
            </a:r>
          </a:p>
          <a:p>
            <a:pPr eaLnBrk="1" hangingPunct="1"/>
            <a:endParaRPr lang="lv-LV" sz="2400" dirty="0" smtClean="0">
              <a:solidFill>
                <a:srgbClr val="1D3B59"/>
              </a:solidFill>
              <a:latin typeface="Tahoma" pitchFamily="34" charset="0"/>
            </a:endParaRPr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3956CF-E2D0-4D8D-BFEA-7D54C5053E27}" type="datetime1">
              <a:rPr lang="ru-RU"/>
              <a:pPr>
                <a:defRPr/>
              </a:pPr>
              <a:t>13.01.2016</a:t>
            </a:fld>
            <a:endParaRPr lang="ru-RU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B18D-1C8C-49FB-9175-DF5A4F56C027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547</Words>
  <Application>Microsoft Office PowerPoint</Application>
  <PresentationFormat>On-screen Show (4:3)</PresentationFormat>
  <Paragraphs>152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Tahoma</vt:lpstr>
      <vt:lpstr>Office Theme</vt:lpstr>
      <vt:lpstr>  Ieteikumi publisko bibliotēku  darba teksta  atskaitei  </vt:lpstr>
      <vt:lpstr>1. Reģiona, novada un bibliotēku darbības vispārīgs raksturojums:</vt:lpstr>
      <vt:lpstr>2. Krājuma komplektēšanas un organizācijas politika </vt:lpstr>
      <vt:lpstr>3. Pakalpojumu piedāvājums un pieejamība:</vt:lpstr>
      <vt:lpstr>4. Darbs ar bērniem un jauniešiem</vt:lpstr>
      <vt:lpstr>5. Informācijas un komunikācijas tehnoloģiju nodrošinājums:</vt:lpstr>
      <vt:lpstr>6. Novadpētniecības darbs</vt:lpstr>
      <vt:lpstr>7. Projektizstrāde</vt:lpstr>
      <vt:lpstr>8. Metodiskā un konsultatīvā darba un sadarbības raksturojums:</vt:lpstr>
      <vt:lpstr>PowerPoint Presentation</vt:lpstr>
      <vt:lpstr>PowerPoint Presentation</vt:lpstr>
      <vt:lpstr>11. Finansiālais nodrošinājums:</vt:lpstr>
      <vt:lpstr>12. Kopdarbība ar pašvaldības un citām institūcijām. Publicitāte:</vt:lpstr>
      <vt:lpstr>PowerPoint Presentation</vt:lpstr>
    </vt:vector>
  </TitlesOfParts>
  <Company>LNB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Inga</dc:creator>
  <cp:lastModifiedBy>Baiba Bierne</cp:lastModifiedBy>
  <cp:revision>130</cp:revision>
  <dcterms:created xsi:type="dcterms:W3CDTF">2006-06-14T11:30:01Z</dcterms:created>
  <dcterms:modified xsi:type="dcterms:W3CDTF">2016-01-13T13:29:59Z</dcterms:modified>
</cp:coreProperties>
</file>